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7" r:id="rId5"/>
    <p:sldId id="259" r:id="rId6"/>
    <p:sldId id="261" r:id="rId7"/>
    <p:sldId id="262" r:id="rId8"/>
    <p:sldId id="313" r:id="rId9"/>
    <p:sldId id="299" r:id="rId10"/>
    <p:sldId id="271" r:id="rId11"/>
    <p:sldId id="273" r:id="rId12"/>
    <p:sldId id="280" r:id="rId13"/>
    <p:sldId id="302" r:id="rId14"/>
    <p:sldId id="281" r:id="rId15"/>
    <p:sldId id="267" r:id="rId16"/>
    <p:sldId id="268" r:id="rId17"/>
    <p:sldId id="269" r:id="rId18"/>
    <p:sldId id="270" r:id="rId19"/>
    <p:sldId id="282" r:id="rId20"/>
    <p:sldId id="303" r:id="rId21"/>
    <p:sldId id="266" r:id="rId22"/>
    <p:sldId id="314" r:id="rId23"/>
    <p:sldId id="289" r:id="rId24"/>
    <p:sldId id="304" r:id="rId25"/>
    <p:sldId id="287" r:id="rId26"/>
    <p:sldId id="274" r:id="rId27"/>
    <p:sldId id="315" r:id="rId28"/>
    <p:sldId id="306" r:id="rId29"/>
    <p:sldId id="295" r:id="rId30"/>
    <p:sldId id="305" r:id="rId31"/>
    <p:sldId id="296" r:id="rId32"/>
    <p:sldId id="277" r:id="rId33"/>
    <p:sldId id="283" r:id="rId34"/>
    <p:sldId id="292" r:id="rId35"/>
    <p:sldId id="309" r:id="rId36"/>
    <p:sldId id="310" r:id="rId37"/>
    <p:sldId id="311" r:id="rId38"/>
    <p:sldId id="312" r:id="rId39"/>
    <p:sldId id="27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4" autoAdjust="0"/>
    <p:restoredTop sz="94660"/>
  </p:normalViewPr>
  <p:slideViewPr>
    <p:cSldViewPr snapToGrid="0" snapToObjects="1">
      <p:cViewPr>
        <p:scale>
          <a:sx n="72" d="100"/>
          <a:sy n="72" d="100"/>
        </p:scale>
        <p:origin x="11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52F7B-FC11-4965-A59B-7C0F56DF2F42}" type="datetimeFigureOut">
              <a:rPr lang="en-US" smtClean="0"/>
              <a:t>9/25/2025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177DC-7AF3-492B-8397-02374C4A79AD}" type="slidenum">
              <a:rPr lang="en-US" smtClean="0"/>
              <a:t>‹#›</a:t>
            </a:fld>
            <a:endParaRPr lang="en-US"/>
          </a:p>
        </p:txBody>
      </p:sp>
    </p:spTree>
    <p:extLst>
      <p:ext uri="{BB962C8B-B14F-4D97-AF65-F5344CB8AC3E}">
        <p14:creationId xmlns:p14="http://schemas.microsoft.com/office/powerpoint/2010/main" val="201371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1</a:t>
            </a:fld>
            <a:endParaRPr lang="en-US"/>
          </a:p>
        </p:txBody>
      </p:sp>
    </p:spTree>
    <p:extLst>
      <p:ext uri="{BB962C8B-B14F-4D97-AF65-F5344CB8AC3E}">
        <p14:creationId xmlns:p14="http://schemas.microsoft.com/office/powerpoint/2010/main" val="116652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13</a:t>
            </a:fld>
            <a:endParaRPr lang="en-US"/>
          </a:p>
        </p:txBody>
      </p:sp>
    </p:spTree>
    <p:extLst>
      <p:ext uri="{BB962C8B-B14F-4D97-AF65-F5344CB8AC3E}">
        <p14:creationId xmlns:p14="http://schemas.microsoft.com/office/powerpoint/2010/main" val="118290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14</a:t>
            </a:fld>
            <a:endParaRPr lang="en-US"/>
          </a:p>
        </p:txBody>
      </p:sp>
    </p:spTree>
    <p:extLst>
      <p:ext uri="{BB962C8B-B14F-4D97-AF65-F5344CB8AC3E}">
        <p14:creationId xmlns:p14="http://schemas.microsoft.com/office/powerpoint/2010/main" val="238940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15</a:t>
            </a:fld>
            <a:endParaRPr lang="en-US"/>
          </a:p>
        </p:txBody>
      </p:sp>
    </p:spTree>
    <p:extLst>
      <p:ext uri="{BB962C8B-B14F-4D97-AF65-F5344CB8AC3E}">
        <p14:creationId xmlns:p14="http://schemas.microsoft.com/office/powerpoint/2010/main" val="1538433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16</a:t>
            </a:fld>
            <a:endParaRPr lang="en-US"/>
          </a:p>
        </p:txBody>
      </p:sp>
    </p:spTree>
    <p:extLst>
      <p:ext uri="{BB962C8B-B14F-4D97-AF65-F5344CB8AC3E}">
        <p14:creationId xmlns:p14="http://schemas.microsoft.com/office/powerpoint/2010/main" val="345070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18</a:t>
            </a:fld>
            <a:endParaRPr lang="en-US"/>
          </a:p>
        </p:txBody>
      </p:sp>
    </p:spTree>
    <p:extLst>
      <p:ext uri="{BB962C8B-B14F-4D97-AF65-F5344CB8AC3E}">
        <p14:creationId xmlns:p14="http://schemas.microsoft.com/office/powerpoint/2010/main" val="3585773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pronouns-</a:t>
            </a:r>
            <a:r>
              <a:rPr lang="en-US" baseline="0" dirty="0"/>
              <a:t> isn’t clear who you’re talking about</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20</a:t>
            </a:fld>
            <a:endParaRPr lang="en-US"/>
          </a:p>
        </p:txBody>
      </p:sp>
    </p:spTree>
    <p:extLst>
      <p:ext uri="{BB962C8B-B14F-4D97-AF65-F5344CB8AC3E}">
        <p14:creationId xmlns:p14="http://schemas.microsoft.com/office/powerpoint/2010/main" val="3990069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22</a:t>
            </a:fld>
            <a:endParaRPr lang="en-US"/>
          </a:p>
        </p:txBody>
      </p:sp>
    </p:spTree>
    <p:extLst>
      <p:ext uri="{BB962C8B-B14F-4D97-AF65-F5344CB8AC3E}">
        <p14:creationId xmlns:p14="http://schemas.microsoft.com/office/powerpoint/2010/main" val="3964790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they</a:t>
            </a:r>
            <a:r>
              <a:rPr lang="en-US" baseline="0" dirty="0"/>
              <a:t> know that Hank is only a confidential EE in that role</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23</a:t>
            </a:fld>
            <a:endParaRPr lang="en-US"/>
          </a:p>
        </p:txBody>
      </p:sp>
    </p:spTree>
    <p:extLst>
      <p:ext uri="{BB962C8B-B14F-4D97-AF65-F5344CB8AC3E}">
        <p14:creationId xmlns:p14="http://schemas.microsoft.com/office/powerpoint/2010/main" val="279243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26</a:t>
            </a:fld>
            <a:endParaRPr lang="en-US"/>
          </a:p>
        </p:txBody>
      </p:sp>
    </p:spTree>
    <p:extLst>
      <p:ext uri="{BB962C8B-B14F-4D97-AF65-F5344CB8AC3E}">
        <p14:creationId xmlns:p14="http://schemas.microsoft.com/office/powerpoint/2010/main" val="3788196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29</a:t>
            </a:fld>
            <a:endParaRPr lang="en-US"/>
          </a:p>
        </p:txBody>
      </p:sp>
    </p:spTree>
    <p:extLst>
      <p:ext uri="{BB962C8B-B14F-4D97-AF65-F5344CB8AC3E}">
        <p14:creationId xmlns:p14="http://schemas.microsoft.com/office/powerpoint/2010/main" val="287168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2</a:t>
            </a:fld>
            <a:endParaRPr lang="en-US"/>
          </a:p>
        </p:txBody>
      </p:sp>
    </p:spTree>
    <p:extLst>
      <p:ext uri="{BB962C8B-B14F-4D97-AF65-F5344CB8AC3E}">
        <p14:creationId xmlns:p14="http://schemas.microsoft.com/office/powerpoint/2010/main" val="4163511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Shaming. Shouldn't have been wearing that. Shouldn't have been drinking.</a:t>
            </a:r>
          </a:p>
        </p:txBody>
      </p:sp>
      <p:sp>
        <p:nvSpPr>
          <p:cNvPr id="4" name="Slide Number Placeholder 3"/>
          <p:cNvSpPr>
            <a:spLocks noGrp="1"/>
          </p:cNvSpPr>
          <p:nvPr>
            <p:ph type="sldNum" sz="quarter" idx="10"/>
          </p:nvPr>
        </p:nvSpPr>
        <p:spPr/>
        <p:txBody>
          <a:bodyPr/>
          <a:lstStyle/>
          <a:p>
            <a:fld id="{BE9177DC-7AF3-492B-8397-02374C4A79AD}" type="slidenum">
              <a:rPr lang="en-US" smtClean="0"/>
              <a:t>31</a:t>
            </a:fld>
            <a:endParaRPr lang="en-US"/>
          </a:p>
        </p:txBody>
      </p:sp>
    </p:spTree>
    <p:extLst>
      <p:ext uri="{BB962C8B-B14F-4D97-AF65-F5344CB8AC3E}">
        <p14:creationId xmlns:p14="http://schemas.microsoft.com/office/powerpoint/2010/main" val="269382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3</a:t>
            </a:fld>
            <a:endParaRPr lang="en-US"/>
          </a:p>
        </p:txBody>
      </p:sp>
    </p:spTree>
    <p:extLst>
      <p:ext uri="{BB962C8B-B14F-4D97-AF65-F5344CB8AC3E}">
        <p14:creationId xmlns:p14="http://schemas.microsoft.com/office/powerpoint/2010/main" val="346680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4</a:t>
            </a:fld>
            <a:endParaRPr lang="en-US"/>
          </a:p>
        </p:txBody>
      </p:sp>
    </p:spTree>
    <p:extLst>
      <p:ext uri="{BB962C8B-B14F-4D97-AF65-F5344CB8AC3E}">
        <p14:creationId xmlns:p14="http://schemas.microsoft.com/office/powerpoint/2010/main" val="388782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7</a:t>
            </a:fld>
            <a:endParaRPr lang="en-US"/>
          </a:p>
        </p:txBody>
      </p:sp>
    </p:spTree>
    <p:extLst>
      <p:ext uri="{BB962C8B-B14F-4D97-AF65-F5344CB8AC3E}">
        <p14:creationId xmlns:p14="http://schemas.microsoft.com/office/powerpoint/2010/main" val="154948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RD is a need to know employee, must keep them in the loop, but otherwise you are responsible to keep the privacy of the person who discloses to you. Others who “need to know” will be determined in conjunction with student life and the Title IX Office.</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8</a:t>
            </a:fld>
            <a:endParaRPr lang="en-US"/>
          </a:p>
        </p:txBody>
      </p:sp>
    </p:spTree>
    <p:extLst>
      <p:ext uri="{BB962C8B-B14F-4D97-AF65-F5344CB8AC3E}">
        <p14:creationId xmlns:p14="http://schemas.microsoft.com/office/powerpoint/2010/main" val="971185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9</a:t>
            </a:fld>
            <a:endParaRPr lang="en-US"/>
          </a:p>
        </p:txBody>
      </p:sp>
    </p:spTree>
    <p:extLst>
      <p:ext uri="{BB962C8B-B14F-4D97-AF65-F5344CB8AC3E}">
        <p14:creationId xmlns:p14="http://schemas.microsoft.com/office/powerpoint/2010/main" val="2959548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11</a:t>
            </a:fld>
            <a:endParaRPr lang="en-US"/>
          </a:p>
        </p:txBody>
      </p:sp>
    </p:spTree>
    <p:extLst>
      <p:ext uri="{BB962C8B-B14F-4D97-AF65-F5344CB8AC3E}">
        <p14:creationId xmlns:p14="http://schemas.microsoft.com/office/powerpoint/2010/main" val="192794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12</a:t>
            </a:fld>
            <a:endParaRPr lang="en-US"/>
          </a:p>
        </p:txBody>
      </p:sp>
    </p:spTree>
    <p:extLst>
      <p:ext uri="{BB962C8B-B14F-4D97-AF65-F5344CB8AC3E}">
        <p14:creationId xmlns:p14="http://schemas.microsoft.com/office/powerpoint/2010/main" val="305551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4B2C15-8770-7F46-AD39-31F0870958B9}"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78570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B2C15-8770-7F46-AD39-31F0870958B9}"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94269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B2C15-8770-7F46-AD39-31F0870958B9}"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121082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B2C15-8770-7F46-AD39-31F0870958B9}"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22814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B2C15-8770-7F46-AD39-31F0870958B9}"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40992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B2C15-8770-7F46-AD39-31F0870958B9}"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89459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4B2C15-8770-7F46-AD39-31F0870958B9}" type="datetimeFigureOut">
              <a:rPr lang="en-US" smtClean="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35048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4B2C15-8770-7F46-AD39-31F0870958B9}" type="datetimeFigureOut">
              <a:rPr lang="en-US" smtClean="0"/>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42402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B2C15-8770-7F46-AD39-31F0870958B9}" type="datetimeFigureOut">
              <a:rPr lang="en-US" smtClean="0"/>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91683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B2C15-8770-7F46-AD39-31F0870958B9}"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9926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B2C15-8770-7F46-AD39-31F0870958B9}"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56449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rgbClr val="00B05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B2C15-8770-7F46-AD39-31F0870958B9}" type="datetimeFigureOut">
              <a:rPr lang="en-US" smtClean="0"/>
              <a:t>9/25/2025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026A4-848F-5D43-A53B-4072046B4277}" type="slidenum">
              <a:rPr lang="en-US" smtClean="0"/>
              <a:t>‹#›</a:t>
            </a:fld>
            <a:endParaRPr lang="en-US"/>
          </a:p>
        </p:txBody>
      </p:sp>
    </p:spTree>
    <p:extLst>
      <p:ext uri="{BB962C8B-B14F-4D97-AF65-F5344CB8AC3E}">
        <p14:creationId xmlns:p14="http://schemas.microsoft.com/office/powerpoint/2010/main" val="214386070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vert="horz" lIns="91440" tIns="45720" rIns="91440" bIns="45720" rtlCol="0" anchor="t">
            <a:normAutofit/>
          </a:bodyPr>
          <a:lstStyle/>
          <a:p>
            <a:r>
              <a:rPr lang="en-US" sz="4800" b="1" i="1" dirty="0">
                <a:ln>
                  <a:solidFill>
                    <a:sysClr val="windowText" lastClr="000000"/>
                  </a:solidFill>
                </a:ln>
                <a:solidFill>
                  <a:schemeClr val="tx1"/>
                </a:solidFill>
                <a:latin typeface="Arial Black" panose="020B0A04020102020204" pitchFamily="34" charset="0"/>
              </a:rPr>
              <a:t>Resident Assistant Training</a:t>
            </a:r>
          </a:p>
          <a:p>
            <a:endParaRPr lang="en-US" sz="4800" b="1" i="1" dirty="0">
              <a:ln>
                <a:solidFill>
                  <a:sysClr val="windowText" lastClr="000000"/>
                </a:solidFill>
              </a:ln>
              <a:solidFill>
                <a:schemeClr val="tx1"/>
              </a:solidFill>
              <a:latin typeface="Arial Black" panose="020B0A04020102020204" pitchFamily="34" charset="0"/>
              <a:cs typeface="Calibri"/>
            </a:endParaRPr>
          </a:p>
          <a:p>
            <a:endParaRPr lang="en-US" sz="4800" b="1" i="1" dirty="0">
              <a:ln>
                <a:solidFill>
                  <a:sysClr val="windowText" lastClr="000000"/>
                </a:solidFill>
              </a:ln>
              <a:solidFill>
                <a:schemeClr val="tx1"/>
              </a:solidFill>
              <a:latin typeface="Arial Black" panose="020B0A04020102020204" pitchFamily="34" charset="0"/>
              <a:cs typeface="Calibri"/>
            </a:endParaRPr>
          </a:p>
        </p:txBody>
      </p:sp>
      <p:sp>
        <p:nvSpPr>
          <p:cNvPr id="2" name="AutoShape 2" descr="500+ Marvel Wallpapers [HD] | Download Free Images On Unspla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Title IX White - Title I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2625892" y="752966"/>
            <a:ext cx="3892216" cy="3133234"/>
          </a:xfrm>
          <a:prstGeom prst="rect">
            <a:avLst/>
          </a:prstGeom>
        </p:spPr>
      </p:pic>
    </p:spTree>
    <p:extLst>
      <p:ext uri="{BB962C8B-B14F-4D97-AF65-F5344CB8AC3E}">
        <p14:creationId xmlns:p14="http://schemas.microsoft.com/office/powerpoint/2010/main" val="1982851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983-971E-4D12-BE49-14B903C5CC3B}"/>
              </a:ext>
            </a:extLst>
          </p:cNvPr>
          <p:cNvSpPr>
            <a:spLocks noGrp="1"/>
          </p:cNvSpPr>
          <p:nvPr>
            <p:ph type="title"/>
          </p:nvPr>
        </p:nvSpPr>
        <p:spPr>
          <a:xfrm>
            <a:off x="457200" y="2281638"/>
            <a:ext cx="8229600" cy="1143000"/>
          </a:xfrm>
        </p:spPr>
        <p:txBody>
          <a:bodyPr>
            <a:normAutofit/>
          </a:bodyPr>
          <a:lstStyle/>
          <a:p>
            <a:r>
              <a:rPr lang="en-US" sz="6000" dirty="0">
                <a:cs typeface="Calibri"/>
              </a:rPr>
              <a:t>What Do I Report?</a:t>
            </a:r>
            <a:endParaRPr lang="en-US" sz="6000" dirty="0"/>
          </a:p>
        </p:txBody>
      </p:sp>
    </p:spTree>
    <p:extLst>
      <p:ext uri="{BB962C8B-B14F-4D97-AF65-F5344CB8AC3E}">
        <p14:creationId xmlns:p14="http://schemas.microsoft.com/office/powerpoint/2010/main" val="173876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241"/>
            <a:ext cx="8229600" cy="937100"/>
          </a:xfrm>
        </p:spPr>
        <p:txBody>
          <a:bodyPr>
            <a:normAutofit/>
          </a:bodyPr>
          <a:lstStyle/>
          <a:p>
            <a:r>
              <a:rPr lang="en-US" sz="4800" b="1" dirty="0" err="1"/>
              <a:t>Clery</a:t>
            </a:r>
            <a:r>
              <a:rPr lang="en-US" sz="4800" b="1" dirty="0"/>
              <a:t> Act Categories of Crimes</a:t>
            </a:r>
          </a:p>
        </p:txBody>
      </p:sp>
      <p:sp>
        <p:nvSpPr>
          <p:cNvPr id="3" name="Content Placeholder 2"/>
          <p:cNvSpPr>
            <a:spLocks noGrp="1"/>
          </p:cNvSpPr>
          <p:nvPr>
            <p:ph idx="1"/>
          </p:nvPr>
        </p:nvSpPr>
        <p:spPr>
          <a:xfrm>
            <a:off x="457200" y="1182539"/>
            <a:ext cx="8229600" cy="5471071"/>
          </a:xfrm>
        </p:spPr>
        <p:txBody>
          <a:bodyPr>
            <a:normAutofit fontScale="92500" lnSpcReduction="20000"/>
          </a:bodyPr>
          <a:lstStyle/>
          <a:p>
            <a:pPr lvl="0" fontAlgn="base"/>
            <a:r>
              <a:rPr lang="en-US" b="1" dirty="0">
                <a:solidFill>
                  <a:srgbClr val="FFFF00"/>
                </a:solidFill>
              </a:rPr>
              <a:t>Criminal Offenses</a:t>
            </a:r>
          </a:p>
          <a:p>
            <a:pPr lvl="1" fontAlgn="base"/>
            <a:r>
              <a:rPr lang="en-US" dirty="0"/>
              <a:t>Criminal homicide, murder, manslaughter, non-negligent manslaughter, sexual assault, rape, fondling, incest, statutory rape, robbery, aggravated assault, burglary, motor vehicle theft, arson</a:t>
            </a:r>
            <a:br>
              <a:rPr lang="en-US" sz="1800" dirty="0"/>
            </a:br>
            <a:endParaRPr lang="en-US" sz="1800" dirty="0"/>
          </a:p>
          <a:p>
            <a:pPr lvl="0" fontAlgn="base"/>
            <a:r>
              <a:rPr lang="en-US" b="1" dirty="0">
                <a:solidFill>
                  <a:srgbClr val="FFFF00"/>
                </a:solidFill>
              </a:rPr>
              <a:t>Hate Crimes</a:t>
            </a:r>
            <a:endParaRPr lang="en-US" sz="2000" b="1" dirty="0">
              <a:solidFill>
                <a:srgbClr val="FFFF00"/>
              </a:solidFill>
            </a:endParaRPr>
          </a:p>
          <a:p>
            <a:pPr lvl="1" fontAlgn="base"/>
            <a:r>
              <a:rPr lang="en-US" dirty="0"/>
              <a:t>Race, religion, sexual orientation, gender, gender identity, ethnicity, national origin, disability</a:t>
            </a:r>
            <a:br>
              <a:rPr lang="en-US" sz="1600" dirty="0"/>
            </a:br>
            <a:endParaRPr lang="en-US" sz="1600" dirty="0"/>
          </a:p>
          <a:p>
            <a:pPr lvl="0" fontAlgn="base"/>
            <a:r>
              <a:rPr lang="en-US" b="1" dirty="0">
                <a:solidFill>
                  <a:srgbClr val="FFFF00"/>
                </a:solidFill>
              </a:rPr>
              <a:t>VAWA Offenses</a:t>
            </a:r>
            <a:endParaRPr lang="en-US" sz="1600" b="1" dirty="0">
              <a:solidFill>
                <a:srgbClr val="FFFF00"/>
              </a:solidFill>
            </a:endParaRPr>
          </a:p>
          <a:p>
            <a:pPr lvl="1" fontAlgn="base"/>
            <a:r>
              <a:rPr lang="en-US" dirty="0"/>
              <a:t>Dating violence, domestic violence, stalking</a:t>
            </a:r>
            <a:br>
              <a:rPr lang="en-US" sz="2000" dirty="0"/>
            </a:br>
            <a:endParaRPr lang="en-US" sz="2700" dirty="0"/>
          </a:p>
          <a:p>
            <a:pPr lvl="0" fontAlgn="base"/>
            <a:r>
              <a:rPr lang="en-US" b="1" dirty="0">
                <a:solidFill>
                  <a:srgbClr val="FFFF00"/>
                </a:solidFill>
              </a:rPr>
              <a:t>Arrests &amp; Referrals for Disciplinary Action</a:t>
            </a:r>
            <a:endParaRPr lang="en-US" sz="2000" b="1" dirty="0">
              <a:solidFill>
                <a:srgbClr val="FFFF00"/>
              </a:solidFill>
            </a:endParaRPr>
          </a:p>
          <a:p>
            <a:pPr lvl="1" fontAlgn="base"/>
            <a:r>
              <a:rPr lang="en-US" dirty="0"/>
              <a:t>Weapons, drug abuse, liquor law violations</a:t>
            </a:r>
            <a:endParaRPr lang="en-US" sz="1800" dirty="0"/>
          </a:p>
          <a:p>
            <a:pPr lvl="1" fontAlgn="base"/>
            <a:endParaRPr lang="en-US" sz="2000" b="1" dirty="0"/>
          </a:p>
          <a:p>
            <a:pPr lvl="1" fontAlgn="base"/>
            <a:endParaRPr lang="en-US" sz="2000" b="1" dirty="0"/>
          </a:p>
          <a:p>
            <a:pPr lvl="1" fontAlgn="base"/>
            <a:endParaRPr lang="en-US" sz="2000" b="1" dirty="0"/>
          </a:p>
          <a:p>
            <a:endParaRPr lang="en-US" dirty="0"/>
          </a:p>
        </p:txBody>
      </p:sp>
      <p:pic>
        <p:nvPicPr>
          <p:cNvPr id="4" name="Picture 3" descr="636083753855272032848178199_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701" y="5357769"/>
            <a:ext cx="1656299" cy="1325039"/>
          </a:xfrm>
          <a:prstGeom prst="rect">
            <a:avLst/>
          </a:prstGeom>
        </p:spPr>
      </p:pic>
    </p:spTree>
    <p:extLst>
      <p:ext uri="{BB962C8B-B14F-4D97-AF65-F5344CB8AC3E}">
        <p14:creationId xmlns:p14="http://schemas.microsoft.com/office/powerpoint/2010/main" val="284257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Prohibited Conduct </a:t>
            </a:r>
          </a:p>
        </p:txBody>
      </p:sp>
      <p:sp>
        <p:nvSpPr>
          <p:cNvPr id="3" name="Content Placeholder 2"/>
          <p:cNvSpPr>
            <a:spLocks noGrp="1"/>
          </p:cNvSpPr>
          <p:nvPr>
            <p:ph idx="1"/>
          </p:nvPr>
        </p:nvSpPr>
        <p:spPr>
          <a:xfrm>
            <a:off x="457200" y="1600200"/>
            <a:ext cx="8229600" cy="4854388"/>
          </a:xfrm>
        </p:spPr>
        <p:txBody>
          <a:bodyPr>
            <a:normAutofit fontScale="85000" lnSpcReduction="20000"/>
          </a:bodyPr>
          <a:lstStyle/>
          <a:p>
            <a:pPr lvl="0"/>
            <a:r>
              <a:rPr lang="en-US" dirty="0"/>
              <a:t>Sexual Harassment</a:t>
            </a:r>
          </a:p>
          <a:p>
            <a:pPr lvl="0"/>
            <a:r>
              <a:rPr lang="en-US" dirty="0">
                <a:solidFill>
                  <a:srgbClr val="FFFF00"/>
                </a:solidFill>
              </a:rPr>
              <a:t>Sex/Gender Discrimination (disparate treatment because of sex)</a:t>
            </a:r>
          </a:p>
          <a:p>
            <a:pPr lvl="0"/>
            <a:r>
              <a:rPr lang="en-US" dirty="0">
                <a:solidFill>
                  <a:srgbClr val="FFFFFF"/>
                </a:solidFill>
              </a:rPr>
              <a:t>Non-Consensual Sexual Intercourse </a:t>
            </a:r>
          </a:p>
          <a:p>
            <a:pPr lvl="0"/>
            <a:r>
              <a:rPr lang="en-US" dirty="0">
                <a:solidFill>
                  <a:srgbClr val="FFFF00"/>
                </a:solidFill>
              </a:rPr>
              <a:t>Non-Consensual Sexual Contact</a:t>
            </a:r>
          </a:p>
          <a:p>
            <a:pPr lvl="0"/>
            <a:r>
              <a:rPr lang="en-US" dirty="0">
                <a:solidFill>
                  <a:srgbClr val="FFFFFF"/>
                </a:solidFill>
              </a:rPr>
              <a:t>Sexual Exploitation</a:t>
            </a:r>
          </a:p>
          <a:p>
            <a:pPr lvl="0"/>
            <a:r>
              <a:rPr lang="en-US" dirty="0">
                <a:solidFill>
                  <a:srgbClr val="FFFF00"/>
                </a:solidFill>
              </a:rPr>
              <a:t>Stalking</a:t>
            </a:r>
          </a:p>
          <a:p>
            <a:pPr lvl="0"/>
            <a:r>
              <a:rPr lang="en-US" dirty="0">
                <a:solidFill>
                  <a:srgbClr val="FFFFFF"/>
                </a:solidFill>
              </a:rPr>
              <a:t>Physical Harm and Intimidation</a:t>
            </a:r>
          </a:p>
          <a:p>
            <a:pPr lvl="0"/>
            <a:r>
              <a:rPr lang="en-US" dirty="0">
                <a:solidFill>
                  <a:srgbClr val="FFFF00"/>
                </a:solidFill>
              </a:rPr>
              <a:t>Harassment, Bullying or Cyber bullying</a:t>
            </a:r>
          </a:p>
          <a:p>
            <a:pPr lvl="0"/>
            <a:r>
              <a:rPr lang="en-US" dirty="0">
                <a:solidFill>
                  <a:srgbClr val="FFFFFF"/>
                </a:solidFill>
              </a:rPr>
              <a:t>Intimate Partner Violence</a:t>
            </a:r>
          </a:p>
          <a:p>
            <a:pPr lvl="0"/>
            <a:r>
              <a:rPr lang="en-US" dirty="0">
                <a:solidFill>
                  <a:srgbClr val="FFFF00"/>
                </a:solidFill>
              </a:rPr>
              <a:t>Retaliation</a:t>
            </a:r>
          </a:p>
          <a:p>
            <a:endParaRPr lang="en-US" dirty="0"/>
          </a:p>
        </p:txBody>
      </p:sp>
      <p:pic>
        <p:nvPicPr>
          <p:cNvPr id="4" name="Picture 3" descr="636083753855272032848178199_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529" y="5442371"/>
            <a:ext cx="1656299" cy="1325039"/>
          </a:xfrm>
          <a:prstGeom prst="rect">
            <a:avLst/>
          </a:prstGeom>
        </p:spPr>
      </p:pic>
    </p:spTree>
    <p:extLst>
      <p:ext uri="{BB962C8B-B14F-4D97-AF65-F5344CB8AC3E}">
        <p14:creationId xmlns:p14="http://schemas.microsoft.com/office/powerpoint/2010/main" val="132027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471"/>
            <a:ext cx="8229600" cy="1165411"/>
          </a:xfrm>
        </p:spPr>
        <p:txBody>
          <a:bodyPr>
            <a:normAutofit/>
          </a:bodyPr>
          <a:lstStyle/>
          <a:p>
            <a:r>
              <a:rPr lang="en-US" sz="5400" b="1" dirty="0"/>
              <a:t>Scope of Policy</a:t>
            </a:r>
          </a:p>
        </p:txBody>
      </p:sp>
      <p:sp>
        <p:nvSpPr>
          <p:cNvPr id="3" name="Content Placeholder 2"/>
          <p:cNvSpPr>
            <a:spLocks noGrp="1"/>
          </p:cNvSpPr>
          <p:nvPr>
            <p:ph idx="1"/>
          </p:nvPr>
        </p:nvSpPr>
        <p:spPr>
          <a:xfrm>
            <a:off x="457200" y="1464235"/>
            <a:ext cx="8229600" cy="5274236"/>
          </a:xfrm>
        </p:spPr>
        <p:txBody>
          <a:bodyPr>
            <a:normAutofit lnSpcReduction="10000"/>
          </a:bodyPr>
          <a:lstStyle/>
          <a:p>
            <a:pPr marL="0" indent="0">
              <a:buNone/>
            </a:pPr>
            <a:r>
              <a:rPr lang="en-US" dirty="0"/>
              <a:t>Title IX policy </a:t>
            </a:r>
            <a:r>
              <a:rPr lang="en-US" u="sng" dirty="0"/>
              <a:t>applies to all University employees and students</a:t>
            </a:r>
            <a:r>
              <a:rPr lang="en-US" dirty="0"/>
              <a:t>, when engaged in University sponsored events on or off University property. </a:t>
            </a:r>
          </a:p>
          <a:p>
            <a:pPr lvl="0" fontAlgn="base"/>
            <a:r>
              <a:rPr lang="en-US" b="1" dirty="0">
                <a:solidFill>
                  <a:srgbClr val="FFFF00"/>
                </a:solidFill>
              </a:rPr>
              <a:t>Prohibited Conduct Occurring</a:t>
            </a:r>
            <a:r>
              <a:rPr lang="en-US" dirty="0"/>
              <a:t>:</a:t>
            </a:r>
            <a:endParaRPr lang="en-US" sz="1100" dirty="0"/>
          </a:p>
          <a:p>
            <a:pPr lvl="1" fontAlgn="base">
              <a:buFont typeface="Wingdings" charset="2"/>
              <a:buChar char="ü"/>
            </a:pPr>
            <a:r>
              <a:rPr lang="en-US" dirty="0"/>
              <a:t>On Campus</a:t>
            </a:r>
            <a:endParaRPr lang="en-US" sz="1600" dirty="0"/>
          </a:p>
          <a:p>
            <a:pPr lvl="1" fontAlgn="base">
              <a:buFont typeface="Wingdings" charset="2"/>
              <a:buChar char="ü"/>
            </a:pPr>
            <a:r>
              <a:rPr lang="en-US" dirty="0"/>
              <a:t>Within the context of any PSU education program or activity</a:t>
            </a:r>
            <a:endParaRPr lang="en-US" sz="1600" dirty="0"/>
          </a:p>
          <a:p>
            <a:pPr lvl="1" fontAlgn="base">
              <a:buFont typeface="Wingdings" charset="2"/>
              <a:buChar char="ü"/>
            </a:pPr>
            <a:r>
              <a:rPr lang="en-US" dirty="0"/>
              <a:t>Has continuing adverse effects on campus, on members of the PSU community</a:t>
            </a:r>
            <a:endParaRPr lang="en-US" sz="1600" dirty="0"/>
          </a:p>
          <a:p>
            <a:pPr lvl="1" fontAlgn="base">
              <a:buFont typeface="Wingdings" charset="2"/>
              <a:buChar char="ü"/>
            </a:pPr>
            <a:r>
              <a:rPr lang="en-US" dirty="0"/>
              <a:t>Regardless of where the conduct occurred when it occurs, i.e., on or off campus</a:t>
            </a:r>
            <a:endParaRPr lang="en-US" sz="1600" dirty="0"/>
          </a:p>
          <a:p>
            <a:endParaRPr lang="en-US" dirty="0"/>
          </a:p>
          <a:p>
            <a:pPr marL="457200" lvl="1" indent="0" fontAlgn="base">
              <a:buNone/>
            </a:pPr>
            <a:endParaRPr lang="en-US" sz="3400" dirty="0"/>
          </a:p>
          <a:p>
            <a:pPr lvl="1" fontAlgn="base"/>
            <a:endParaRPr lang="en-US" sz="3400" dirty="0"/>
          </a:p>
          <a:p>
            <a:endParaRPr lang="en-US" dirty="0"/>
          </a:p>
        </p:txBody>
      </p:sp>
      <p:pic>
        <p:nvPicPr>
          <p:cNvPr id="4" name="Picture 3" descr="636083753855272032848178199_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469" y="5875950"/>
            <a:ext cx="1078152" cy="862521"/>
          </a:xfrm>
          <a:prstGeom prst="rect">
            <a:avLst/>
          </a:prstGeom>
        </p:spPr>
      </p:pic>
    </p:spTree>
    <p:extLst>
      <p:ext uri="{BB962C8B-B14F-4D97-AF65-F5344CB8AC3E}">
        <p14:creationId xmlns:p14="http://schemas.microsoft.com/office/powerpoint/2010/main" val="165681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Scope of Policy</a:t>
            </a:r>
          </a:p>
        </p:txBody>
      </p:sp>
      <p:sp>
        <p:nvSpPr>
          <p:cNvPr id="3" name="Content Placeholder 2"/>
          <p:cNvSpPr>
            <a:spLocks noGrp="1"/>
          </p:cNvSpPr>
          <p:nvPr>
            <p:ph idx="1"/>
          </p:nvPr>
        </p:nvSpPr>
        <p:spPr>
          <a:xfrm>
            <a:off x="457200" y="2160690"/>
            <a:ext cx="8229600" cy="3965473"/>
          </a:xfrm>
        </p:spPr>
        <p:txBody>
          <a:bodyPr>
            <a:normAutofit/>
          </a:bodyPr>
          <a:lstStyle/>
          <a:p>
            <a:pPr lvl="0">
              <a:buFont typeface="Wingdings" charset="2"/>
              <a:buChar char="v"/>
            </a:pPr>
            <a:r>
              <a:rPr lang="en-US" dirty="0"/>
              <a:t>  Regardless of when, where or with whom the conduct occurred, the </a:t>
            </a:r>
            <a:r>
              <a:rPr lang="en-US" b="1" u="sng" dirty="0">
                <a:solidFill>
                  <a:srgbClr val="FF0000"/>
                </a:solidFill>
              </a:rPr>
              <a:t>University will offer resources and assistance </a:t>
            </a:r>
            <a:r>
              <a:rPr lang="en-US" dirty="0">
                <a:solidFill>
                  <a:srgbClr val="FFFFFF"/>
                </a:solidFill>
              </a:rPr>
              <a:t>to any individuals who have been affected by Prohibited Conduct.</a:t>
            </a:r>
            <a:endParaRPr lang="en-US" dirty="0"/>
          </a:p>
        </p:txBody>
      </p:sp>
    </p:spTree>
    <p:extLst>
      <p:ext uri="{BB962C8B-B14F-4D97-AF65-F5344CB8AC3E}">
        <p14:creationId xmlns:p14="http://schemas.microsoft.com/office/powerpoint/2010/main" val="314579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62" y="534756"/>
            <a:ext cx="5722527" cy="1370458"/>
          </a:xfrm>
        </p:spPr>
        <p:txBody>
          <a:bodyPr>
            <a:noAutofit/>
          </a:bodyPr>
          <a:lstStyle/>
          <a:p>
            <a:r>
              <a:rPr lang="en-US" sz="4800" b="1" dirty="0"/>
              <a:t>Not Within the Scope</a:t>
            </a:r>
          </a:p>
        </p:txBody>
      </p:sp>
      <p:sp>
        <p:nvSpPr>
          <p:cNvPr id="3" name="Content Placeholder 2"/>
          <p:cNvSpPr>
            <a:spLocks noGrp="1"/>
          </p:cNvSpPr>
          <p:nvPr>
            <p:ph idx="1"/>
          </p:nvPr>
        </p:nvSpPr>
        <p:spPr>
          <a:xfrm>
            <a:off x="545576" y="3184051"/>
            <a:ext cx="8229600" cy="3992333"/>
          </a:xfrm>
        </p:spPr>
        <p:txBody>
          <a:bodyPr>
            <a:normAutofit/>
          </a:bodyPr>
          <a:lstStyle/>
          <a:p>
            <a:pPr lvl="0" fontAlgn="base"/>
            <a:r>
              <a:rPr lang="en-US" sz="2800" dirty="0"/>
              <a:t>Ev</a:t>
            </a:r>
            <a:r>
              <a:rPr lang="en-US" sz="2800" u="sng" dirty="0"/>
              <a:t>ents occurring prior to arriving on campus</a:t>
            </a:r>
          </a:p>
          <a:p>
            <a:pPr lvl="1"/>
            <a:r>
              <a:rPr lang="en-US" sz="2000" dirty="0"/>
              <a:t>e.g., An assault that occurred during high school</a:t>
            </a:r>
            <a:br>
              <a:rPr lang="en-US" sz="2000" dirty="0"/>
            </a:br>
            <a:endParaRPr lang="en-US" sz="2000" dirty="0"/>
          </a:p>
          <a:p>
            <a:pPr marL="0" indent="0">
              <a:buNone/>
            </a:pPr>
            <a:r>
              <a:rPr lang="en-US" sz="1100" dirty="0"/>
              <a:t>	</a:t>
            </a:r>
            <a:endParaRPr lang="en-US" sz="2000" dirty="0"/>
          </a:p>
        </p:txBody>
      </p:sp>
      <p:pic>
        <p:nvPicPr>
          <p:cNvPr id="4" name="Picture 3"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429" y="534756"/>
            <a:ext cx="1765763" cy="1765763"/>
          </a:xfrm>
          <a:prstGeom prst="rect">
            <a:avLst/>
          </a:prstGeom>
        </p:spPr>
      </p:pic>
    </p:spTree>
    <p:extLst>
      <p:ext uri="{BB962C8B-B14F-4D97-AF65-F5344CB8AC3E}">
        <p14:creationId xmlns:p14="http://schemas.microsoft.com/office/powerpoint/2010/main" val="4238066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Minors on Campus</a:t>
            </a:r>
          </a:p>
        </p:txBody>
      </p:sp>
      <p:sp>
        <p:nvSpPr>
          <p:cNvPr id="3" name="Content Placeholder 2"/>
          <p:cNvSpPr>
            <a:spLocks noGrp="1"/>
          </p:cNvSpPr>
          <p:nvPr>
            <p:ph idx="1"/>
          </p:nvPr>
        </p:nvSpPr>
        <p:spPr>
          <a:xfrm>
            <a:off x="457200" y="1600200"/>
            <a:ext cx="8229600" cy="4838071"/>
          </a:xfrm>
        </p:spPr>
        <p:txBody>
          <a:bodyPr>
            <a:normAutofit/>
          </a:bodyPr>
          <a:lstStyle/>
          <a:p>
            <a:pPr lvl="0" fontAlgn="base"/>
            <a:r>
              <a:rPr lang="en-US" dirty="0"/>
              <a:t>Prospective students are likely minors</a:t>
            </a:r>
          </a:p>
          <a:p>
            <a:pPr marL="0" lvl="0" indent="0" fontAlgn="base">
              <a:buNone/>
            </a:pPr>
            <a:endParaRPr lang="en-US" dirty="0"/>
          </a:p>
          <a:p>
            <a:pPr lvl="0" fontAlgn="base"/>
            <a:r>
              <a:rPr lang="en-US" dirty="0"/>
              <a:t>Report any concerns to </a:t>
            </a:r>
          </a:p>
          <a:p>
            <a:pPr lvl="1" fontAlgn="base"/>
            <a:r>
              <a:rPr lang="en-US" dirty="0"/>
              <a:t>Campus Safety:  </a:t>
            </a:r>
          </a:p>
          <a:p>
            <a:pPr lvl="2" fontAlgn="base"/>
            <a:r>
              <a:rPr lang="en-US" dirty="0"/>
              <a:t>501.370.5370, Ext. 5370</a:t>
            </a:r>
          </a:p>
          <a:p>
            <a:pPr lvl="2" fontAlgn="base"/>
            <a:r>
              <a:rPr lang="en-US" dirty="0"/>
              <a:t>501.804.4246</a:t>
            </a:r>
          </a:p>
          <a:p>
            <a:pPr marL="0" indent="0">
              <a:buNone/>
            </a:pPr>
            <a:endParaRPr lang="en-US" dirty="0"/>
          </a:p>
        </p:txBody>
      </p:sp>
    </p:spTree>
    <p:extLst>
      <p:ext uri="{BB962C8B-B14F-4D97-AF65-F5344CB8AC3E}">
        <p14:creationId xmlns:p14="http://schemas.microsoft.com/office/powerpoint/2010/main" val="171750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8CA6-361C-4FC8-855F-334D396EC233}"/>
              </a:ext>
            </a:extLst>
          </p:cNvPr>
          <p:cNvSpPr>
            <a:spLocks noGrp="1"/>
          </p:cNvSpPr>
          <p:nvPr>
            <p:ph type="title"/>
          </p:nvPr>
        </p:nvSpPr>
        <p:spPr>
          <a:xfrm>
            <a:off x="520200" y="2587638"/>
            <a:ext cx="8229600" cy="1143000"/>
          </a:xfrm>
        </p:spPr>
        <p:txBody>
          <a:bodyPr>
            <a:normAutofit/>
          </a:bodyPr>
          <a:lstStyle/>
          <a:p>
            <a:r>
              <a:rPr lang="en-US" sz="6000" dirty="0">
                <a:cs typeface="Calibri"/>
              </a:rPr>
              <a:t>How Do I Report?</a:t>
            </a:r>
            <a:endParaRPr lang="en-US" sz="6000" dirty="0"/>
          </a:p>
        </p:txBody>
      </p:sp>
    </p:spTree>
    <p:extLst>
      <p:ext uri="{BB962C8B-B14F-4D97-AF65-F5344CB8AC3E}">
        <p14:creationId xmlns:p14="http://schemas.microsoft.com/office/powerpoint/2010/main" val="2844549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891"/>
          </a:xfrm>
        </p:spPr>
        <p:txBody>
          <a:bodyPr>
            <a:noAutofit/>
          </a:bodyPr>
          <a:lstStyle/>
          <a:p>
            <a:r>
              <a:rPr lang="en-US" sz="5400" b="1" i="1" dirty="0"/>
              <a:t>Incident Reports</a:t>
            </a:r>
          </a:p>
        </p:txBody>
      </p:sp>
      <p:pic>
        <p:nvPicPr>
          <p:cNvPr id="4" name="Picture 3"/>
          <p:cNvPicPr>
            <a:picLocks noChangeAspect="1"/>
          </p:cNvPicPr>
          <p:nvPr/>
        </p:nvPicPr>
        <p:blipFill rotWithShape="1">
          <a:blip r:embed="rId3"/>
          <a:srcRect l="61134" t="15714" r="14223" b="6825"/>
          <a:stretch/>
        </p:blipFill>
        <p:spPr>
          <a:xfrm>
            <a:off x="2540297" y="1404258"/>
            <a:ext cx="4063405" cy="4310742"/>
          </a:xfrm>
          <a:prstGeom prst="rect">
            <a:avLst/>
          </a:prstGeom>
        </p:spPr>
      </p:pic>
    </p:spTree>
    <p:extLst>
      <p:ext uri="{BB962C8B-B14F-4D97-AF65-F5344CB8AC3E}">
        <p14:creationId xmlns:p14="http://schemas.microsoft.com/office/powerpoint/2010/main" val="1221661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4EC9F-8D70-4578-8BD5-F7E5F32DF4BB}"/>
              </a:ext>
            </a:extLst>
          </p:cNvPr>
          <p:cNvSpPr>
            <a:spLocks noGrp="1"/>
          </p:cNvSpPr>
          <p:nvPr>
            <p:ph type="title"/>
          </p:nvPr>
        </p:nvSpPr>
        <p:spPr/>
        <p:txBody>
          <a:bodyPr/>
          <a:lstStyle/>
          <a:p>
            <a:r>
              <a:rPr lang="en-US" dirty="0"/>
              <a:t>PSU Title IX Coordinator</a:t>
            </a:r>
          </a:p>
        </p:txBody>
      </p:sp>
      <p:sp>
        <p:nvSpPr>
          <p:cNvPr id="3" name="Content Placeholder 2">
            <a:extLst>
              <a:ext uri="{FF2B5EF4-FFF2-40B4-BE49-F238E27FC236}">
                <a16:creationId xmlns:a16="http://schemas.microsoft.com/office/drawing/2014/main" id="{031E62C8-8793-46F7-9E64-6471554512EB}"/>
              </a:ext>
            </a:extLst>
          </p:cNvPr>
          <p:cNvSpPr>
            <a:spLocks noGrp="1"/>
          </p:cNvSpPr>
          <p:nvPr>
            <p:ph idx="1"/>
          </p:nvPr>
        </p:nvSpPr>
        <p:spPr/>
        <p:txBody>
          <a:bodyPr>
            <a:normAutofit/>
          </a:bodyPr>
          <a:lstStyle/>
          <a:p>
            <a:r>
              <a:rPr lang="en-US" dirty="0"/>
              <a:t>Rhonda Lovelace </a:t>
            </a:r>
            <a:r>
              <a:rPr lang="en-US" dirty="0" err="1"/>
              <a:t>Tilmon</a:t>
            </a:r>
            <a:r>
              <a:rPr lang="en-US" dirty="0"/>
              <a:t>, Ed.D. </a:t>
            </a:r>
          </a:p>
          <a:p>
            <a:r>
              <a:rPr lang="en-US" dirty="0"/>
              <a:t>Chief Student Affairs Officer</a:t>
            </a:r>
            <a:br>
              <a:rPr lang="en-US" dirty="0"/>
            </a:br>
            <a:br>
              <a:rPr lang="en-US" dirty="0"/>
            </a:br>
            <a:r>
              <a:rPr lang="en-US" dirty="0"/>
              <a:t>Office of Student Affairs</a:t>
            </a:r>
            <a:br>
              <a:rPr lang="en-US" dirty="0"/>
            </a:br>
            <a:r>
              <a:rPr lang="en-US" dirty="0"/>
              <a:t>Philander Smith College</a:t>
            </a:r>
            <a:br>
              <a:rPr lang="en-US" dirty="0"/>
            </a:br>
            <a:r>
              <a:rPr lang="en-US" dirty="0"/>
              <a:t>900 W. Daisy L. </a:t>
            </a:r>
            <a:r>
              <a:rPr lang="en-US" dirty="0" err="1"/>
              <a:t>Gatson</a:t>
            </a:r>
            <a:r>
              <a:rPr lang="en-US" dirty="0"/>
              <a:t> Bates Drive</a:t>
            </a:r>
          </a:p>
          <a:p>
            <a:r>
              <a:rPr lang="en-US" dirty="0"/>
              <a:t>Little Rock, AR 72202</a:t>
            </a:r>
            <a:br>
              <a:rPr lang="en-US" dirty="0"/>
            </a:br>
            <a:r>
              <a:rPr lang="en-US" dirty="0"/>
              <a:t>(501) 370-5297| rlovelace@philander.edu</a:t>
            </a:r>
          </a:p>
          <a:p>
            <a:endParaRPr lang="en-US" dirty="0"/>
          </a:p>
        </p:txBody>
      </p:sp>
      <p:sp>
        <p:nvSpPr>
          <p:cNvPr id="5" name="TextBox 4">
            <a:extLst>
              <a:ext uri="{FF2B5EF4-FFF2-40B4-BE49-F238E27FC236}">
                <a16:creationId xmlns:a16="http://schemas.microsoft.com/office/drawing/2014/main" id="{0381DD7C-181B-4589-9031-2AC7184CB365}"/>
              </a:ext>
            </a:extLst>
          </p:cNvPr>
          <p:cNvSpPr txBox="1"/>
          <p:nvPr/>
        </p:nvSpPr>
        <p:spPr>
          <a:xfrm>
            <a:off x="2286000" y="3246553"/>
            <a:ext cx="4572000" cy="369332"/>
          </a:xfrm>
          <a:prstGeom prst="rect">
            <a:avLst/>
          </a:prstGeom>
          <a:noFill/>
        </p:spPr>
        <p:txBody>
          <a:bodyPr wrap="square">
            <a:spAutoFit/>
          </a:bodyPr>
          <a:lstStyle/>
          <a:p>
            <a:r>
              <a:rPr lang="en-US"/>
              <a:t>Availability of Counseling and Advocacy </a:t>
            </a:r>
          </a:p>
        </p:txBody>
      </p:sp>
    </p:spTree>
    <p:extLst>
      <p:ext uri="{BB962C8B-B14F-4D97-AF65-F5344CB8AC3E}">
        <p14:creationId xmlns:p14="http://schemas.microsoft.com/office/powerpoint/2010/main" val="145829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4089"/>
          </a:xfrm>
        </p:spPr>
        <p:txBody>
          <a:bodyPr>
            <a:normAutofit/>
          </a:bodyPr>
          <a:lstStyle/>
          <a:p>
            <a:r>
              <a:rPr lang="en-US" sz="5400" b="1" dirty="0">
                <a:solidFill>
                  <a:schemeClr val="bg1"/>
                </a:solidFill>
              </a:rPr>
              <a:t>What is Title IX?</a:t>
            </a:r>
          </a:p>
        </p:txBody>
      </p:sp>
      <p:sp>
        <p:nvSpPr>
          <p:cNvPr id="3" name="Content Placeholder 2"/>
          <p:cNvSpPr>
            <a:spLocks noGrp="1"/>
          </p:cNvSpPr>
          <p:nvPr>
            <p:ph idx="1"/>
          </p:nvPr>
        </p:nvSpPr>
        <p:spPr>
          <a:xfrm>
            <a:off x="457200" y="1587332"/>
            <a:ext cx="8229600" cy="4069345"/>
          </a:xfrm>
        </p:spPr>
        <p:txBody>
          <a:bodyPr/>
          <a:lstStyle/>
          <a:p>
            <a:pPr marL="0" indent="0">
              <a:buNone/>
            </a:pPr>
            <a:r>
              <a:rPr lang="en-US" dirty="0">
                <a:solidFill>
                  <a:schemeClr val="bg1"/>
                </a:solidFill>
              </a:rPr>
              <a:t>“No person in the United States, shall, on the basis of sex, be excluded from participation in, be denied the benefits of, or be subjected to discrimination under any educational program or activity receiving federal financial assistance.”</a:t>
            </a:r>
            <a:r>
              <a:rPr lang="en-US" sz="900" dirty="0">
                <a:solidFill>
                  <a:schemeClr val="bg1"/>
                </a:solidFill>
              </a:rPr>
              <a:t>   </a:t>
            </a:r>
          </a:p>
          <a:p>
            <a:pPr marL="0" indent="0">
              <a:buNone/>
            </a:pPr>
            <a:endParaRPr lang="en-US" sz="900" dirty="0">
              <a:solidFill>
                <a:schemeClr val="bg1"/>
              </a:solidFill>
            </a:endParaRPr>
          </a:p>
          <a:p>
            <a:pPr marL="0" indent="0" algn="r">
              <a:buNone/>
            </a:pPr>
            <a:r>
              <a:rPr lang="en-US" sz="2800" i="1" dirty="0">
                <a:solidFill>
                  <a:schemeClr val="bg1"/>
                </a:solidFill>
              </a:rPr>
              <a:t>- Title IX of the Education Amendments of 1972</a:t>
            </a:r>
          </a:p>
          <a:p>
            <a:pPr marL="0" indent="0" algn="r">
              <a:buNone/>
            </a:pPr>
            <a:endParaRPr lang="en-US" sz="2800" dirty="0">
              <a:solidFill>
                <a:schemeClr val="bg1"/>
              </a:solidFill>
            </a:endParaRPr>
          </a:p>
        </p:txBody>
      </p:sp>
      <p:pic>
        <p:nvPicPr>
          <p:cNvPr id="4" name="Picture 3"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666" y="4971165"/>
            <a:ext cx="1760668" cy="1760668"/>
          </a:xfrm>
          <a:prstGeom prst="rect">
            <a:avLst/>
          </a:prstGeom>
        </p:spPr>
      </p:pic>
      <p:sp>
        <p:nvSpPr>
          <p:cNvPr id="7" name="AutoShape 2" descr="500+ Marvel Wallpapers [HD] | Download Free Images On Unspla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Marvel Cartoon Wallpapers - Top Free Marvel Cartoon Backgrounds -  WallpaperAcc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92159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38"/>
            <a:ext cx="8229600" cy="1111304"/>
          </a:xfrm>
        </p:spPr>
        <p:txBody>
          <a:bodyPr/>
          <a:lstStyle/>
          <a:p>
            <a:r>
              <a:rPr lang="en-US" b="1" dirty="0"/>
              <a:t>Writing a TIX Incident Report</a:t>
            </a:r>
          </a:p>
        </p:txBody>
      </p:sp>
      <p:sp>
        <p:nvSpPr>
          <p:cNvPr id="3" name="Content Placeholder 2"/>
          <p:cNvSpPr>
            <a:spLocks noGrp="1"/>
          </p:cNvSpPr>
          <p:nvPr>
            <p:ph idx="1"/>
          </p:nvPr>
        </p:nvSpPr>
        <p:spPr>
          <a:xfrm>
            <a:off x="457200" y="1217142"/>
            <a:ext cx="8229600" cy="5640859"/>
          </a:xfrm>
        </p:spPr>
        <p:txBody>
          <a:bodyPr>
            <a:normAutofit/>
          </a:bodyPr>
          <a:lstStyle/>
          <a:p>
            <a:pPr lvl="0" fontAlgn="base"/>
            <a:endParaRPr lang="en-US" sz="2800" dirty="0"/>
          </a:p>
          <a:p>
            <a:pPr lvl="0" fontAlgn="base"/>
            <a:r>
              <a:rPr lang="en-US" sz="2800" dirty="0"/>
              <a:t>Fill out the form to the best of your ability.  As a responsible employee you cannot report anonymously.</a:t>
            </a:r>
          </a:p>
          <a:p>
            <a:pPr lvl="0" fontAlgn="base"/>
            <a:r>
              <a:rPr lang="en-US" sz="2800" dirty="0"/>
              <a:t>Be clear. Use first/last names. Avoid pronouns.</a:t>
            </a:r>
          </a:p>
          <a:p>
            <a:pPr lvl="0" fontAlgn="base"/>
            <a:r>
              <a:rPr lang="en-US" sz="2800" dirty="0"/>
              <a:t>If you don’t know the exact date of the incident, indicate that in the narrative.</a:t>
            </a:r>
          </a:p>
          <a:p>
            <a:endParaRPr lang="en-US" dirty="0"/>
          </a:p>
        </p:txBody>
      </p:sp>
    </p:spTree>
    <p:extLst>
      <p:ext uri="{BB962C8B-B14F-4D97-AF65-F5344CB8AC3E}">
        <p14:creationId xmlns:p14="http://schemas.microsoft.com/office/powerpoint/2010/main" val="349982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C025-042B-4A92-9979-56E4E16DA3C7}"/>
              </a:ext>
            </a:extLst>
          </p:cNvPr>
          <p:cNvSpPr>
            <a:spLocks noGrp="1"/>
          </p:cNvSpPr>
          <p:nvPr>
            <p:ph type="title"/>
          </p:nvPr>
        </p:nvSpPr>
        <p:spPr>
          <a:xfrm>
            <a:off x="610200" y="2497638"/>
            <a:ext cx="8229600" cy="1143000"/>
          </a:xfrm>
        </p:spPr>
        <p:txBody>
          <a:bodyPr>
            <a:normAutofit fontScale="90000"/>
          </a:bodyPr>
          <a:lstStyle/>
          <a:p>
            <a:r>
              <a:rPr lang="en-US" dirty="0">
                <a:cs typeface="Calibri"/>
              </a:rPr>
              <a:t>What Do I Say When Someone Discloses to Me?</a:t>
            </a:r>
            <a:endParaRPr lang="en-US" dirty="0"/>
          </a:p>
        </p:txBody>
      </p:sp>
    </p:spTree>
    <p:extLst>
      <p:ext uri="{BB962C8B-B14F-4D97-AF65-F5344CB8AC3E}">
        <p14:creationId xmlns:p14="http://schemas.microsoft.com/office/powerpoint/2010/main" val="202079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a:t>Responding to Disclosure</a:t>
            </a:r>
          </a:p>
        </p:txBody>
      </p:sp>
      <p:sp>
        <p:nvSpPr>
          <p:cNvPr id="3" name="Content Placeholder 2"/>
          <p:cNvSpPr>
            <a:spLocks noGrp="1"/>
          </p:cNvSpPr>
          <p:nvPr>
            <p:ph idx="1"/>
          </p:nvPr>
        </p:nvSpPr>
        <p:spPr>
          <a:xfrm>
            <a:off x="430200" y="2089663"/>
            <a:ext cx="8229600" cy="4372337"/>
          </a:xfrm>
        </p:spPr>
        <p:txBody>
          <a:bodyPr vert="horz" lIns="91440" tIns="45720" rIns="91440" bIns="45720" rtlCol="0" anchor="t">
            <a:normAutofit fontScale="85000" lnSpcReduction="10000"/>
          </a:bodyPr>
          <a:lstStyle/>
          <a:p>
            <a:pPr lvl="0" fontAlgn="base"/>
            <a:r>
              <a:rPr lang="en-US" dirty="0"/>
              <a:t>Clarify role as a Responsible Employee.</a:t>
            </a:r>
          </a:p>
          <a:p>
            <a:pPr marL="0" lvl="0" indent="0" fontAlgn="base">
              <a:buNone/>
            </a:pPr>
            <a:endParaRPr lang="en-US" sz="1000" dirty="0"/>
          </a:p>
          <a:p>
            <a:pPr lvl="0" fontAlgn="base"/>
            <a:r>
              <a:rPr lang="en-US" dirty="0"/>
              <a:t>Remind them that you must report to the TIX Coordinator, but talking to the TIX Coordinator is </a:t>
            </a:r>
            <a:r>
              <a:rPr lang="en-US" i="1" dirty="0"/>
              <a:t>optional.</a:t>
            </a:r>
          </a:p>
          <a:p>
            <a:pPr marL="0" lvl="0" indent="0" fontAlgn="base">
              <a:buNone/>
            </a:pPr>
            <a:endParaRPr lang="en-US" sz="1000" i="1" dirty="0"/>
          </a:p>
          <a:p>
            <a:pPr fontAlgn="base"/>
            <a:r>
              <a:rPr lang="en-US" dirty="0"/>
              <a:t>The TIX Coordinator will keep the disclosure private.</a:t>
            </a:r>
          </a:p>
          <a:p>
            <a:r>
              <a:rPr lang="en-US" dirty="0">
                <a:cs typeface="Calibri"/>
              </a:rPr>
              <a:t>Know your amnesty policy</a:t>
            </a:r>
          </a:p>
          <a:p>
            <a:pPr marL="0" indent="0" fontAlgn="base">
              <a:buNone/>
            </a:pPr>
            <a:endParaRPr lang="en-US" sz="1000" dirty="0"/>
          </a:p>
          <a:p>
            <a:pPr fontAlgn="base"/>
            <a:r>
              <a:rPr lang="en-US" dirty="0"/>
              <a:t>Do NOT investigate!  Do NOT mediate!</a:t>
            </a:r>
          </a:p>
          <a:p>
            <a:pPr marL="0" indent="0" fontAlgn="base">
              <a:buNone/>
            </a:pPr>
            <a:endParaRPr lang="en-US" sz="1000" dirty="0"/>
          </a:p>
          <a:p>
            <a:pPr lvl="0" fontAlgn="base"/>
            <a:r>
              <a:rPr lang="en-US" dirty="0"/>
              <a:t>Listen. Support. Refer. Measures. Document.</a:t>
            </a:r>
          </a:p>
          <a:p>
            <a:endParaRPr lang="en-US" dirty="0">
              <a:cs typeface="Calibri"/>
            </a:endParaRPr>
          </a:p>
          <a:p>
            <a:endParaRPr lang="en-US" dirty="0">
              <a:cs typeface="Calibri"/>
            </a:endParaRPr>
          </a:p>
        </p:txBody>
      </p:sp>
      <p:pic>
        <p:nvPicPr>
          <p:cNvPr id="4" name="Picture 3" descr="departments-react-and-respond-hdr80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360" y="1143000"/>
            <a:ext cx="1830326" cy="919663"/>
          </a:xfrm>
          <a:prstGeom prst="rect">
            <a:avLst/>
          </a:prstGeom>
        </p:spPr>
      </p:pic>
    </p:spTree>
    <p:extLst>
      <p:ext uri="{BB962C8B-B14F-4D97-AF65-F5344CB8AC3E}">
        <p14:creationId xmlns:p14="http://schemas.microsoft.com/office/powerpoint/2010/main" val="2796664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Confidential Resources</a:t>
            </a:r>
          </a:p>
        </p:txBody>
      </p:sp>
      <p:sp>
        <p:nvSpPr>
          <p:cNvPr id="7" name="Content Placeholder 6"/>
          <p:cNvSpPr>
            <a:spLocks noGrp="1"/>
          </p:cNvSpPr>
          <p:nvPr>
            <p:ph idx="1"/>
          </p:nvPr>
        </p:nvSpPr>
        <p:spPr>
          <a:xfrm>
            <a:off x="315157" y="1656697"/>
            <a:ext cx="8229600" cy="5201303"/>
          </a:xfrm>
        </p:spPr>
        <p:txBody>
          <a:bodyPr>
            <a:normAutofit/>
          </a:bodyPr>
          <a:lstStyle/>
          <a:p>
            <a:pPr marL="0" indent="0">
              <a:buNone/>
            </a:pPr>
            <a:r>
              <a:rPr lang="en-US" u="sng" dirty="0">
                <a:solidFill>
                  <a:srgbClr val="FFFF00"/>
                </a:solidFill>
              </a:rPr>
              <a:t>On Campus</a:t>
            </a:r>
            <a:endParaRPr lang="en-US" sz="900" u="sng" dirty="0">
              <a:solidFill>
                <a:srgbClr val="FFFF00"/>
              </a:solidFill>
            </a:endParaRPr>
          </a:p>
          <a:p>
            <a:pPr marL="0" indent="0">
              <a:buNone/>
            </a:pPr>
            <a:endParaRPr lang="en-US" sz="1100" u="sng" dirty="0"/>
          </a:p>
          <a:p>
            <a:pPr>
              <a:buFont typeface="Wingdings" charset="2"/>
              <a:buChar char="Ø"/>
            </a:pPr>
            <a:r>
              <a:rPr lang="en-US" sz="2000" dirty="0"/>
              <a:t>At Philander Smith University, completely confidential support services can be provided by:</a:t>
            </a:r>
          </a:p>
          <a:p>
            <a:pPr>
              <a:buFont typeface="Wingdings" charset="2"/>
              <a:buChar char="Ø"/>
            </a:pPr>
            <a:r>
              <a:rPr lang="en-US" sz="2000" dirty="0"/>
              <a:t>Clinical Director— nurse@philander.edu</a:t>
            </a:r>
          </a:p>
          <a:p>
            <a:pPr>
              <a:buFont typeface="Wingdings" charset="2"/>
              <a:buChar char="Ø"/>
            </a:pPr>
            <a:r>
              <a:rPr lang="en-US" sz="2000" dirty="0"/>
              <a:t>Rev. Ronnie Miller-Yow, Chaplain— rmiller-yow@philander.edu</a:t>
            </a:r>
            <a:endParaRPr lang="en-US" u="sng" dirty="0">
              <a:solidFill>
                <a:srgbClr val="FFFF00"/>
              </a:solidFill>
            </a:endParaRPr>
          </a:p>
        </p:txBody>
      </p:sp>
      <p:pic>
        <p:nvPicPr>
          <p:cNvPr id="8" name="Picture 7" descr="32464366_2120930944816823_8768567324132245504_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806" y="4257348"/>
            <a:ext cx="1734302" cy="1909036"/>
          </a:xfrm>
          <a:prstGeom prst="rect">
            <a:avLst/>
          </a:prstGeom>
        </p:spPr>
      </p:pic>
    </p:spTree>
    <p:extLst>
      <p:ext uri="{BB962C8B-B14F-4D97-AF65-F5344CB8AC3E}">
        <p14:creationId xmlns:p14="http://schemas.microsoft.com/office/powerpoint/2010/main" val="214884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53FD-BA01-49E2-B73C-B3D581D5120C}"/>
              </a:ext>
            </a:extLst>
          </p:cNvPr>
          <p:cNvSpPr>
            <a:spLocks noGrp="1"/>
          </p:cNvSpPr>
          <p:nvPr>
            <p:ph type="title"/>
          </p:nvPr>
        </p:nvSpPr>
        <p:spPr/>
        <p:txBody>
          <a:bodyPr>
            <a:normAutofit/>
          </a:bodyPr>
          <a:lstStyle/>
          <a:p>
            <a:r>
              <a:rPr lang="en-US" sz="3200" dirty="0"/>
              <a:t>Availability of Counseling and Advocacy</a:t>
            </a:r>
          </a:p>
        </p:txBody>
      </p:sp>
      <p:sp>
        <p:nvSpPr>
          <p:cNvPr id="3" name="Content Placeholder 2">
            <a:extLst>
              <a:ext uri="{FF2B5EF4-FFF2-40B4-BE49-F238E27FC236}">
                <a16:creationId xmlns:a16="http://schemas.microsoft.com/office/drawing/2014/main" id="{D3CEA750-CE92-48C7-9CC5-A57D58A4EDC1}"/>
              </a:ext>
            </a:extLst>
          </p:cNvPr>
          <p:cNvSpPr>
            <a:spLocks noGrp="1"/>
          </p:cNvSpPr>
          <p:nvPr>
            <p:ph idx="1"/>
          </p:nvPr>
        </p:nvSpPr>
        <p:spPr/>
        <p:txBody>
          <a:bodyPr>
            <a:normAutofit fontScale="55000" lnSpcReduction="20000"/>
          </a:bodyPr>
          <a:lstStyle/>
          <a:p>
            <a:r>
              <a:rPr lang="en-US" dirty="0"/>
              <a:t>Counseling is available for victims of sexual assault by contacting the University Psychologist at (501) 952-5275, as well as in the community at the Little Rock Safe Places Sexual Violence Center, (501) 374-7233, the Rape Crisis Center at (501) 801-2700, and the Center for Healing Hearts and Spirits at (501) 372-3800. Counseling and other mental health services for victims of sexual assault are available on campus and in the community. Students may contact the Campus Health and Wellness Center to speaking the Campus Nurse at (501) 370-5333 and/or the Counselor at (501) 952-5275. Community mental health agencies, such as Little Rock Mental Health—(501) 686-9300, </a:t>
            </a:r>
            <a:r>
              <a:rPr lang="en-US" dirty="0" err="1"/>
              <a:t>ARConnect</a:t>
            </a:r>
            <a:r>
              <a:rPr lang="en-US" dirty="0"/>
              <a:t> Telehealth Services 1-800-482-9921, counselors and psychotherapists in private practice in the area can provide individual and group therapy. The Arkansas Coalition Against Sexual Assault (ACASA), Committee Against Spouse Abuse (CASA) Women’s Shelter, or Domestic Violence and Rape Crisis Programs may assist with making referrals for individual counseling and support groups and in identifying non-counseling campus and community resources that may be of additional help and serve as a victim advocate upon request. The use of these or any other resources are at the discretion of the parties.</a:t>
            </a:r>
          </a:p>
        </p:txBody>
      </p:sp>
    </p:spTree>
    <p:extLst>
      <p:ext uri="{BB962C8B-B14F-4D97-AF65-F5344CB8AC3E}">
        <p14:creationId xmlns:p14="http://schemas.microsoft.com/office/powerpoint/2010/main" val="3417013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E48-425F-4173-88AD-C54F4777AD6D}"/>
              </a:ext>
            </a:extLst>
          </p:cNvPr>
          <p:cNvSpPr>
            <a:spLocks noGrp="1"/>
          </p:cNvSpPr>
          <p:nvPr>
            <p:ph type="title"/>
          </p:nvPr>
        </p:nvSpPr>
        <p:spPr>
          <a:xfrm>
            <a:off x="493200" y="2506638"/>
            <a:ext cx="8544600" cy="1143000"/>
          </a:xfrm>
        </p:spPr>
        <p:txBody>
          <a:bodyPr>
            <a:normAutofit fontScale="90000"/>
          </a:bodyPr>
          <a:lstStyle/>
          <a:p>
            <a:r>
              <a:rPr lang="en-US" dirty="0">
                <a:cs typeface="Calibri"/>
              </a:rPr>
              <a:t>What Happens After A Report is Made?</a:t>
            </a:r>
            <a:endParaRPr lang="en-US" dirty="0"/>
          </a:p>
        </p:txBody>
      </p:sp>
    </p:spTree>
    <p:extLst>
      <p:ext uri="{BB962C8B-B14F-4D97-AF65-F5344CB8AC3E}">
        <p14:creationId xmlns:p14="http://schemas.microsoft.com/office/powerpoint/2010/main" val="3009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Measures</a:t>
            </a:r>
          </a:p>
        </p:txBody>
      </p:sp>
      <p:pic>
        <p:nvPicPr>
          <p:cNvPr id="6" name="Content Placeholder 5"/>
          <p:cNvPicPr>
            <a:picLocks noGrp="1" noChangeAspect="1"/>
          </p:cNvPicPr>
          <p:nvPr>
            <p:ph idx="1"/>
          </p:nvPr>
        </p:nvPicPr>
        <p:blipFill>
          <a:blip r:embed="rId3"/>
          <a:stretch>
            <a:fillRect/>
          </a:stretch>
        </p:blipFill>
        <p:spPr>
          <a:xfrm>
            <a:off x="993379" y="1635369"/>
            <a:ext cx="7557829" cy="4000499"/>
          </a:xfrm>
          <a:prstGeom prst="rect">
            <a:avLst/>
          </a:prstGeom>
        </p:spPr>
      </p:pic>
    </p:spTree>
    <p:extLst>
      <p:ext uri="{BB962C8B-B14F-4D97-AF65-F5344CB8AC3E}">
        <p14:creationId xmlns:p14="http://schemas.microsoft.com/office/powerpoint/2010/main" val="2194373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5CC9-932C-4BA2-A5B4-31A98FB2BD96}"/>
              </a:ext>
            </a:extLst>
          </p:cNvPr>
          <p:cNvSpPr>
            <a:spLocks noGrp="1"/>
          </p:cNvSpPr>
          <p:nvPr>
            <p:ph type="title"/>
          </p:nvPr>
        </p:nvSpPr>
        <p:spPr>
          <a:xfrm>
            <a:off x="457200" y="2605638"/>
            <a:ext cx="8229600" cy="1143000"/>
          </a:xfrm>
        </p:spPr>
        <p:txBody>
          <a:bodyPr/>
          <a:lstStyle/>
          <a:p>
            <a:r>
              <a:rPr lang="en-US" dirty="0">
                <a:cs typeface="Calibri"/>
              </a:rPr>
              <a:t>Culture Building</a:t>
            </a:r>
            <a:endParaRPr lang="en-US" dirty="0"/>
          </a:p>
        </p:txBody>
      </p:sp>
    </p:spTree>
    <p:extLst>
      <p:ext uri="{BB962C8B-B14F-4D97-AF65-F5344CB8AC3E}">
        <p14:creationId xmlns:p14="http://schemas.microsoft.com/office/powerpoint/2010/main" val="1042230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Defined</a:t>
            </a:r>
          </a:p>
        </p:txBody>
      </p:sp>
      <p:sp>
        <p:nvSpPr>
          <p:cNvPr id="3" name="Content Placeholder 2"/>
          <p:cNvSpPr>
            <a:spLocks noGrp="1"/>
          </p:cNvSpPr>
          <p:nvPr>
            <p:ph idx="1"/>
          </p:nvPr>
        </p:nvSpPr>
        <p:spPr/>
        <p:txBody>
          <a:bodyPr>
            <a:normAutofit fontScale="70000" lnSpcReduction="20000"/>
          </a:bodyPr>
          <a:lstStyle/>
          <a:p>
            <a:pPr fontAlgn="base"/>
            <a:r>
              <a:rPr lang="en-US" dirty="0"/>
              <a:t>Must be informed, knowing and voluntary </a:t>
            </a:r>
            <a:r>
              <a:rPr lang="mr-IN" dirty="0"/>
              <a:t>–</a:t>
            </a:r>
            <a:r>
              <a:rPr lang="en-US" dirty="0"/>
              <a:t> freely given through clear words or action​</a:t>
            </a:r>
          </a:p>
          <a:p>
            <a:pPr fontAlgn="base"/>
            <a:r>
              <a:rPr lang="en-US" dirty="0"/>
              <a:t>Cannot use force, threats, intimidating behavior, or coercion (unreasonable/persistent pressure).​</a:t>
            </a:r>
          </a:p>
          <a:p>
            <a:pPr fontAlgn="base"/>
            <a:r>
              <a:rPr lang="en-US" dirty="0"/>
              <a:t>It cannot be given by someone known to be </a:t>
            </a:r>
            <a:r>
              <a:rPr lang="mr-IN" dirty="0"/>
              <a:t>–</a:t>
            </a:r>
            <a:r>
              <a:rPr lang="en-US" dirty="0"/>
              <a:t> or who should be known to be mentally or physically incapacitated.​</a:t>
            </a:r>
          </a:p>
          <a:p>
            <a:pPr marL="0" indent="0" fontAlgn="base">
              <a:buNone/>
            </a:pPr>
            <a:r>
              <a:rPr lang="en-US" dirty="0"/>
              <a:t>​</a:t>
            </a:r>
          </a:p>
          <a:p>
            <a:pPr marL="0" indent="0" algn="ctr" fontAlgn="base">
              <a:buNone/>
            </a:pPr>
            <a:r>
              <a:rPr lang="en-US" b="1" u="sng" dirty="0">
                <a:solidFill>
                  <a:srgbClr val="FFFF00"/>
                </a:solidFill>
              </a:rPr>
              <a:t>Consent requires the following conditions</a:t>
            </a:r>
            <a:r>
              <a:rPr lang="en-US" b="1" dirty="0">
                <a:solidFill>
                  <a:srgbClr val="FFFF00"/>
                </a:solidFill>
              </a:rPr>
              <a:t>:</a:t>
            </a:r>
            <a:r>
              <a:rPr lang="en-US" dirty="0">
                <a:solidFill>
                  <a:srgbClr val="FFFF00"/>
                </a:solidFill>
              </a:rPr>
              <a:t> ​</a:t>
            </a:r>
            <a:br>
              <a:rPr lang="en-US" dirty="0"/>
            </a:br>
            <a:r>
              <a:rPr lang="en-US" dirty="0"/>
              <a:t>​</a:t>
            </a:r>
          </a:p>
          <a:p>
            <a:pPr fontAlgn="base"/>
            <a:r>
              <a:rPr lang="en-US" dirty="0"/>
              <a:t>1. All parties are fully conscious.​</a:t>
            </a:r>
          </a:p>
          <a:p>
            <a:pPr fontAlgn="base"/>
            <a:r>
              <a:rPr lang="en-US" dirty="0"/>
              <a:t>2. All parties are equally free to act.​</a:t>
            </a:r>
          </a:p>
          <a:p>
            <a:pPr fontAlgn="base"/>
            <a:r>
              <a:rPr lang="en-US" dirty="0"/>
              <a:t>3. All parties have positively and clearly communicated their intent. </a:t>
            </a:r>
          </a:p>
          <a:p>
            <a:endParaRPr lang="en-US" dirty="0"/>
          </a:p>
        </p:txBody>
      </p:sp>
    </p:spTree>
    <p:extLst>
      <p:ext uri="{BB962C8B-B14F-4D97-AF65-F5344CB8AC3E}">
        <p14:creationId xmlns:p14="http://schemas.microsoft.com/office/powerpoint/2010/main" val="3774373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2585710_2120986018144649_3958265692767125504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42" y="1079498"/>
            <a:ext cx="7545294" cy="5658971"/>
          </a:xfrm>
          <a:prstGeom prst="rect">
            <a:avLst/>
          </a:prstGeom>
        </p:spPr>
      </p:pic>
      <p:sp>
        <p:nvSpPr>
          <p:cNvPr id="5" name="Title 4"/>
          <p:cNvSpPr>
            <a:spLocks noGrp="1"/>
          </p:cNvSpPr>
          <p:nvPr>
            <p:ph type="title"/>
          </p:nvPr>
        </p:nvSpPr>
        <p:spPr>
          <a:xfrm>
            <a:off x="457200" y="274638"/>
            <a:ext cx="8229600" cy="804860"/>
          </a:xfrm>
        </p:spPr>
        <p:txBody>
          <a:bodyPr/>
          <a:lstStyle/>
          <a:p>
            <a:r>
              <a:rPr lang="en-US" dirty="0"/>
              <a:t>Bystander Intervention</a:t>
            </a:r>
          </a:p>
        </p:txBody>
      </p:sp>
    </p:spTree>
    <p:extLst>
      <p:ext uri="{BB962C8B-B14F-4D97-AF65-F5344CB8AC3E}">
        <p14:creationId xmlns:p14="http://schemas.microsoft.com/office/powerpoint/2010/main" val="314602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ysClr val="windowText" lastClr="000000"/>
                </a:solidFill>
              </a:rPr>
              <a:t>What Title IX is NOT</a:t>
            </a:r>
          </a:p>
        </p:txBody>
      </p:sp>
      <p:sp>
        <p:nvSpPr>
          <p:cNvPr id="3" name="Content Placeholder 2"/>
          <p:cNvSpPr>
            <a:spLocks noGrp="1"/>
          </p:cNvSpPr>
          <p:nvPr>
            <p:ph idx="1"/>
          </p:nvPr>
        </p:nvSpPr>
        <p:spPr>
          <a:xfrm>
            <a:off x="457200" y="1912471"/>
            <a:ext cx="8229600" cy="4213692"/>
          </a:xfrm>
        </p:spPr>
        <p:txBody>
          <a:bodyPr>
            <a:normAutofit/>
          </a:bodyPr>
          <a:lstStyle/>
          <a:p>
            <a:r>
              <a:rPr lang="en-US" sz="4000" i="1" dirty="0">
                <a:solidFill>
                  <a:sysClr val="windowText" lastClr="000000"/>
                </a:solidFill>
              </a:rPr>
              <a:t>Not only </a:t>
            </a:r>
            <a:r>
              <a:rPr lang="en-US" sz="4000" dirty="0">
                <a:solidFill>
                  <a:sysClr val="windowText" lastClr="000000"/>
                </a:solidFill>
              </a:rPr>
              <a:t>for athletics</a:t>
            </a:r>
          </a:p>
          <a:p>
            <a:endParaRPr lang="en-US" sz="4000" dirty="0">
              <a:solidFill>
                <a:sysClr val="windowText" lastClr="000000"/>
              </a:solidFill>
            </a:endParaRPr>
          </a:p>
          <a:p>
            <a:r>
              <a:rPr lang="en-US" sz="4000" i="1" dirty="0">
                <a:solidFill>
                  <a:sysClr val="windowText" lastClr="000000"/>
                </a:solidFill>
              </a:rPr>
              <a:t>Not only </a:t>
            </a:r>
            <a:r>
              <a:rPr lang="en-US" sz="4000" dirty="0">
                <a:solidFill>
                  <a:sysClr val="windowText" lastClr="000000"/>
                </a:solidFill>
              </a:rPr>
              <a:t>for women</a:t>
            </a:r>
          </a:p>
          <a:p>
            <a:endParaRPr lang="en-US" sz="4000" dirty="0">
              <a:solidFill>
                <a:sysClr val="windowText" lastClr="000000"/>
              </a:solidFill>
            </a:endParaRPr>
          </a:p>
          <a:p>
            <a:r>
              <a:rPr lang="en-US" sz="4000" i="1" dirty="0">
                <a:solidFill>
                  <a:sysClr val="windowText" lastClr="000000"/>
                </a:solidFill>
              </a:rPr>
              <a:t>Not only </a:t>
            </a:r>
            <a:r>
              <a:rPr lang="en-US" sz="4000" dirty="0">
                <a:solidFill>
                  <a:sysClr val="windowText" lastClr="000000"/>
                </a:solidFill>
              </a:rPr>
              <a:t>about sexual assault </a:t>
            </a:r>
          </a:p>
        </p:txBody>
      </p:sp>
      <p:sp>
        <p:nvSpPr>
          <p:cNvPr id="6" name="AutoShape 2" descr="Marvel Cartoon Wallpapers Group (7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65390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Social Media</a:t>
            </a:r>
          </a:p>
        </p:txBody>
      </p:sp>
      <p:sp>
        <p:nvSpPr>
          <p:cNvPr id="3" name="Content Placeholder 2"/>
          <p:cNvSpPr>
            <a:spLocks noGrp="1"/>
          </p:cNvSpPr>
          <p:nvPr>
            <p:ph idx="1"/>
          </p:nvPr>
        </p:nvSpPr>
        <p:spPr>
          <a:xfrm>
            <a:off x="457200" y="1600200"/>
            <a:ext cx="8229600" cy="5086259"/>
          </a:xfrm>
        </p:spPr>
        <p:txBody>
          <a:bodyPr/>
          <a:lstStyle/>
          <a:p>
            <a:pPr marL="0" lvl="0" indent="0">
              <a:buNone/>
            </a:pPr>
            <a:r>
              <a:rPr lang="en-US" sz="2800" u="sng" dirty="0"/>
              <a:t>Imagine this scenario</a:t>
            </a:r>
            <a:r>
              <a:rPr lang="en-US" sz="2800" dirty="0"/>
              <a:t>: </a:t>
            </a:r>
            <a:r>
              <a:rPr lang="en-US" sz="2800" i="1" dirty="0"/>
              <a:t>You are seeing someone. You each decide to exchange nude </a:t>
            </a:r>
            <a:r>
              <a:rPr lang="en-US" sz="2800" i="1" dirty="0" err="1"/>
              <a:t>selfies</a:t>
            </a:r>
            <a:r>
              <a:rPr lang="en-US" sz="2800" i="1" dirty="0"/>
              <a:t> of each other. Life is good. Two weeks later you break up with the person. Do you trust the person whose heart you just broke to respect you enough not to share the photo on </a:t>
            </a:r>
            <a:r>
              <a:rPr lang="en-US" sz="2800" i="1" dirty="0" err="1"/>
              <a:t>Instagram</a:t>
            </a:r>
            <a:r>
              <a:rPr lang="en-US" sz="2800" i="1" dirty="0"/>
              <a:t>? </a:t>
            </a:r>
            <a:r>
              <a:rPr lang="en-US" sz="2800" i="1" dirty="0" err="1"/>
              <a:t>Snapchat</a:t>
            </a:r>
            <a:r>
              <a:rPr lang="en-US" sz="2800" i="1" dirty="0"/>
              <a:t>? Facebook? </a:t>
            </a:r>
            <a:r>
              <a:rPr lang="en-US" sz="2800" i="1" dirty="0" err="1"/>
              <a:t>GroupMe</a:t>
            </a:r>
            <a:r>
              <a:rPr lang="en-US" sz="2800" i="1" dirty="0"/>
              <a:t>?</a:t>
            </a:r>
          </a:p>
          <a:p>
            <a:pPr marL="0" lvl="0" indent="0">
              <a:buNone/>
            </a:pPr>
            <a:endParaRPr lang="en-US" sz="2800" i="1" dirty="0"/>
          </a:p>
          <a:p>
            <a:r>
              <a:rPr lang="en-US" dirty="0">
                <a:solidFill>
                  <a:srgbClr val="FFFF00"/>
                </a:solidFill>
              </a:rPr>
              <a:t>You can be </a:t>
            </a:r>
            <a:r>
              <a:rPr lang="en-US" dirty="0" err="1">
                <a:solidFill>
                  <a:srgbClr val="FFFF00"/>
                </a:solidFill>
              </a:rPr>
              <a:t>cyberbullied</a:t>
            </a:r>
            <a:r>
              <a:rPr lang="en-US" dirty="0">
                <a:solidFill>
                  <a:srgbClr val="FFFF00"/>
                </a:solidFill>
              </a:rPr>
              <a:t>, stalked, sexually harassed via social media</a:t>
            </a:r>
          </a:p>
          <a:p>
            <a:endParaRPr lang="en-US" dirty="0"/>
          </a:p>
        </p:txBody>
      </p:sp>
    </p:spTree>
    <p:extLst>
      <p:ext uri="{BB962C8B-B14F-4D97-AF65-F5344CB8AC3E}">
        <p14:creationId xmlns:p14="http://schemas.microsoft.com/office/powerpoint/2010/main" val="3249757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9827"/>
            <a:ext cx="8229600" cy="4022468"/>
          </a:xfrm>
        </p:spPr>
        <p:txBody>
          <a:bodyPr/>
          <a:lstStyle/>
          <a:p>
            <a:r>
              <a:rPr lang="en-US" dirty="0"/>
              <a:t>What are some barriers that cause people to not report?</a:t>
            </a:r>
          </a:p>
          <a:p>
            <a:r>
              <a:rPr lang="en-US" dirty="0"/>
              <a:t>Do you have any barriers or biases?</a:t>
            </a:r>
          </a:p>
          <a:p>
            <a:r>
              <a:rPr lang="en-US" dirty="0"/>
              <a:t>How can we develop our </a:t>
            </a:r>
          </a:p>
          <a:p>
            <a:pPr marL="0" indent="0">
              <a:buNone/>
            </a:pPr>
            <a:r>
              <a:rPr lang="en-US" dirty="0"/>
              <a:t>Student education and </a:t>
            </a:r>
          </a:p>
          <a:p>
            <a:pPr marL="0" indent="0">
              <a:buNone/>
            </a:pPr>
            <a:r>
              <a:rPr lang="en-US" dirty="0"/>
              <a:t>Prevention programming?</a:t>
            </a:r>
          </a:p>
          <a:p>
            <a:pPr marL="0" indent="0">
              <a:buNone/>
            </a:pPr>
            <a:endParaRPr lang="en-US" dirty="0"/>
          </a:p>
          <a:p>
            <a:pPr marL="0" indent="0">
              <a:buNone/>
            </a:pPr>
            <a:endParaRPr lang="en-US" dirty="0"/>
          </a:p>
        </p:txBody>
      </p:sp>
      <p:pic>
        <p:nvPicPr>
          <p:cNvPr id="4" name="Picture 3"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836" y="119069"/>
            <a:ext cx="4025900" cy="2019300"/>
          </a:xfrm>
          <a:prstGeom prst="rect">
            <a:avLst/>
          </a:prstGeom>
        </p:spPr>
      </p:pic>
      <p:pic>
        <p:nvPicPr>
          <p:cNvPr id="6" name="Picture 5"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496" y="4275132"/>
            <a:ext cx="3289300" cy="2463800"/>
          </a:xfrm>
          <a:prstGeom prst="rect">
            <a:avLst/>
          </a:prstGeom>
        </p:spPr>
      </p:pic>
    </p:spTree>
    <p:extLst>
      <p:ext uri="{BB962C8B-B14F-4D97-AF65-F5344CB8AC3E}">
        <p14:creationId xmlns:p14="http://schemas.microsoft.com/office/powerpoint/2010/main" val="107578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93A1-1387-4AF6-963F-C49CDCBC7CEF}"/>
              </a:ext>
            </a:extLst>
          </p:cNvPr>
          <p:cNvSpPr>
            <a:spLocks noGrp="1"/>
          </p:cNvSpPr>
          <p:nvPr>
            <p:ph type="title"/>
          </p:nvPr>
        </p:nvSpPr>
        <p:spPr/>
        <p:txBody>
          <a:bodyPr/>
          <a:lstStyle/>
          <a:p>
            <a:r>
              <a:rPr lang="en-US">
                <a:cs typeface="Calibri"/>
              </a:rPr>
              <a:t>Recognizing Trauma</a:t>
            </a:r>
            <a:endParaRPr lang="en-US"/>
          </a:p>
        </p:txBody>
      </p:sp>
      <p:sp>
        <p:nvSpPr>
          <p:cNvPr id="3" name="TextBox 2">
            <a:extLst>
              <a:ext uri="{FF2B5EF4-FFF2-40B4-BE49-F238E27FC236}">
                <a16:creationId xmlns:a16="http://schemas.microsoft.com/office/drawing/2014/main" id="{C77B7F8E-2296-48FE-893E-B4807ED12EAD}"/>
              </a:ext>
            </a:extLst>
          </p:cNvPr>
          <p:cNvSpPr txBox="1"/>
          <p:nvPr/>
        </p:nvSpPr>
        <p:spPr>
          <a:xfrm>
            <a:off x="518400" y="1598400"/>
            <a:ext cx="362520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Arial"/>
              <a:buChar char="•"/>
            </a:pPr>
            <a:r>
              <a:rPr lang="en-US" sz="2000">
                <a:latin typeface="Century Gothic"/>
                <a:cs typeface="Arial"/>
              </a:rPr>
              <a:t>Anxiety/Depression​</a:t>
            </a:r>
            <a:endParaRPr lang="en-US">
              <a:cs typeface="Calibri"/>
            </a:endParaRPr>
          </a:p>
          <a:p>
            <a:pPr marL="800100" lvl="1" indent="-342900">
              <a:buFont typeface="Arial"/>
              <a:buChar char="•"/>
            </a:pPr>
            <a:r>
              <a:rPr lang="en-US" sz="2000">
                <a:latin typeface="Century Gothic"/>
                <a:cs typeface="Arial"/>
              </a:rPr>
              <a:t>Low self-esteem​</a:t>
            </a:r>
          </a:p>
          <a:p>
            <a:pPr marL="800100" lvl="1" indent="-342900">
              <a:buFont typeface="Arial"/>
              <a:buChar char="•"/>
            </a:pPr>
            <a:r>
              <a:rPr lang="en-US" sz="2000">
                <a:latin typeface="Century Gothic"/>
                <a:cs typeface="Arial"/>
              </a:rPr>
              <a:t>Reinforcements of stereotypes​</a:t>
            </a:r>
          </a:p>
          <a:p>
            <a:pPr marL="800100" lvl="1" indent="-342900">
              <a:buFont typeface="Arial"/>
              <a:buChar char="•"/>
            </a:pPr>
            <a:r>
              <a:rPr lang="en-US" sz="2000">
                <a:latin typeface="Century Gothic"/>
                <a:cs typeface="Arial"/>
              </a:rPr>
              <a:t>Flashbacks​</a:t>
            </a:r>
          </a:p>
          <a:p>
            <a:pPr marL="800100" lvl="1" indent="-342900">
              <a:buFont typeface="Arial"/>
              <a:buChar char="•"/>
            </a:pPr>
            <a:r>
              <a:rPr lang="en-US" sz="2000">
                <a:latin typeface="Century Gothic"/>
                <a:cs typeface="Arial"/>
              </a:rPr>
              <a:t>Disrupted sleep, loss of concentration​</a:t>
            </a:r>
          </a:p>
          <a:p>
            <a:pPr marL="800100" lvl="1" indent="-342900">
              <a:buFont typeface="Arial"/>
              <a:buChar char="•"/>
            </a:pPr>
            <a:r>
              <a:rPr lang="en-US" sz="2000">
                <a:latin typeface="Century Gothic"/>
                <a:cs typeface="Arial"/>
              </a:rPr>
              <a:t>Suicidal thoughts/self-harming ​</a:t>
            </a:r>
          </a:p>
          <a:p>
            <a:pPr marL="800100" lvl="1" indent="-342900">
              <a:buFont typeface="Arial"/>
              <a:buChar char="•"/>
            </a:pPr>
            <a:r>
              <a:rPr lang="en-US" sz="2000">
                <a:latin typeface="Century Gothic"/>
                <a:cs typeface="Arial"/>
              </a:rPr>
              <a:t>Breakdown in trust</a:t>
            </a:r>
          </a:p>
        </p:txBody>
      </p:sp>
      <p:sp>
        <p:nvSpPr>
          <p:cNvPr id="4" name="TextBox 3">
            <a:extLst>
              <a:ext uri="{FF2B5EF4-FFF2-40B4-BE49-F238E27FC236}">
                <a16:creationId xmlns:a16="http://schemas.microsoft.com/office/drawing/2014/main" id="{FBB3FB56-45C4-4FF9-898E-A7045FDF7BF1}"/>
              </a:ext>
            </a:extLst>
          </p:cNvPr>
          <p:cNvSpPr txBox="1"/>
          <p:nvPr/>
        </p:nvSpPr>
        <p:spPr>
          <a:xfrm>
            <a:off x="5297400" y="1598400"/>
            <a:ext cx="274320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latin typeface="Century Gothic"/>
                <a:cs typeface="Arial"/>
              </a:rPr>
              <a:t>Dizziness​</a:t>
            </a:r>
            <a:endParaRPr lang="en-US" sz="2000">
              <a:cs typeface="Calibri"/>
            </a:endParaRPr>
          </a:p>
          <a:p>
            <a:pPr marL="285750" indent="-285750">
              <a:buFont typeface="Arial"/>
              <a:buChar char="•"/>
            </a:pPr>
            <a:r>
              <a:rPr lang="en-US" sz="2000">
                <a:latin typeface="Century Gothic"/>
                <a:cs typeface="Arial"/>
              </a:rPr>
              <a:t>Dilated pupils​</a:t>
            </a:r>
          </a:p>
          <a:p>
            <a:pPr marL="285750" indent="-285750">
              <a:buFont typeface="Arial"/>
              <a:buChar char="•"/>
            </a:pPr>
            <a:r>
              <a:rPr lang="en-US" sz="2000">
                <a:latin typeface="Century Gothic"/>
                <a:cs typeface="Arial"/>
              </a:rPr>
              <a:t>Dry mouth​</a:t>
            </a:r>
          </a:p>
          <a:p>
            <a:pPr marL="285750" indent="-285750">
              <a:buFont typeface="Arial"/>
              <a:buChar char="•"/>
            </a:pPr>
            <a:r>
              <a:rPr lang="en-US" sz="2000">
                <a:latin typeface="Century Gothic"/>
                <a:cs typeface="Arial"/>
              </a:rPr>
              <a:t>Muscle tension​</a:t>
            </a:r>
          </a:p>
          <a:p>
            <a:pPr marL="285750" indent="-285750">
              <a:buFont typeface="Arial"/>
              <a:buChar char="•"/>
            </a:pPr>
            <a:r>
              <a:rPr lang="en-US" sz="2000">
                <a:latin typeface="Century Gothic"/>
                <a:cs typeface="Arial"/>
              </a:rPr>
              <a:t>Hyperventilation​</a:t>
            </a:r>
          </a:p>
          <a:p>
            <a:pPr marL="285750" indent="-285750">
              <a:buFont typeface="Arial"/>
              <a:buChar char="•"/>
            </a:pPr>
            <a:r>
              <a:rPr lang="en-US" sz="2000">
                <a:latin typeface="Century Gothic"/>
                <a:cs typeface="Arial"/>
              </a:rPr>
              <a:t>Rapid Speech​</a:t>
            </a:r>
          </a:p>
          <a:p>
            <a:pPr marL="285750" indent="-285750">
              <a:buFont typeface="Arial"/>
              <a:buChar char="•"/>
            </a:pPr>
            <a:r>
              <a:rPr lang="en-US" sz="2000">
                <a:latin typeface="Century Gothic"/>
                <a:cs typeface="Arial"/>
              </a:rPr>
              <a:t>Anxiety​</a:t>
            </a:r>
          </a:p>
          <a:p>
            <a:pPr marL="285750" indent="-285750">
              <a:buFont typeface="Arial"/>
              <a:buChar char="•"/>
            </a:pPr>
            <a:r>
              <a:rPr lang="en-US" sz="2000">
                <a:latin typeface="Century Gothic"/>
                <a:cs typeface="Arial"/>
              </a:rPr>
              <a:t>Floods of Emotion​</a:t>
            </a:r>
          </a:p>
          <a:p>
            <a:pPr marL="285750" indent="-285750">
              <a:buFont typeface="Arial"/>
              <a:buChar char="•"/>
            </a:pPr>
            <a:r>
              <a:rPr lang="en-US" sz="2000">
                <a:latin typeface="Century Gothic"/>
                <a:cs typeface="Arial"/>
              </a:rPr>
              <a:t>Unfocused eyes​</a:t>
            </a:r>
          </a:p>
          <a:p>
            <a:pPr marL="285750" indent="-285750">
              <a:buFont typeface="Arial"/>
              <a:buChar char="•"/>
            </a:pPr>
            <a:r>
              <a:rPr lang="en-US" sz="2000">
                <a:latin typeface="Century Gothic"/>
                <a:cs typeface="Arial"/>
              </a:rPr>
              <a:t>Disassociation​</a:t>
            </a:r>
          </a:p>
          <a:p>
            <a:pPr marL="285750" indent="-285750">
              <a:buFont typeface="Arial"/>
              <a:buChar char="•"/>
            </a:pPr>
            <a:r>
              <a:rPr lang="en-US" sz="2000">
                <a:latin typeface="Century Gothic"/>
                <a:cs typeface="Arial"/>
              </a:rPr>
              <a:t>Low energy​</a:t>
            </a:r>
          </a:p>
          <a:p>
            <a:pPr marL="285750" indent="-285750">
              <a:buFont typeface="Arial"/>
              <a:buChar char="•"/>
            </a:pPr>
            <a:r>
              <a:rPr lang="en-US" sz="2000">
                <a:latin typeface="Century Gothic"/>
                <a:cs typeface="Arial"/>
              </a:rPr>
              <a:t>Non-responsive</a:t>
            </a:r>
          </a:p>
        </p:txBody>
      </p:sp>
    </p:spTree>
    <p:extLst>
      <p:ext uri="{BB962C8B-B14F-4D97-AF65-F5344CB8AC3E}">
        <p14:creationId xmlns:p14="http://schemas.microsoft.com/office/powerpoint/2010/main" val="1861899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9FC3-507E-4754-80AC-89B9AF84A4EF}"/>
              </a:ext>
            </a:extLst>
          </p:cNvPr>
          <p:cNvSpPr>
            <a:spLocks noGrp="1"/>
          </p:cNvSpPr>
          <p:nvPr>
            <p:ph type="title"/>
          </p:nvPr>
        </p:nvSpPr>
        <p:spPr/>
        <p:txBody>
          <a:bodyPr/>
          <a:lstStyle/>
          <a:p>
            <a:r>
              <a:rPr lang="en-US">
                <a:cs typeface="Calibri"/>
              </a:rPr>
              <a:t>How do you help?</a:t>
            </a:r>
            <a:endParaRPr lang="en-US"/>
          </a:p>
        </p:txBody>
      </p:sp>
      <p:sp>
        <p:nvSpPr>
          <p:cNvPr id="3" name="TextBox 2">
            <a:extLst>
              <a:ext uri="{FF2B5EF4-FFF2-40B4-BE49-F238E27FC236}">
                <a16:creationId xmlns:a16="http://schemas.microsoft.com/office/drawing/2014/main" id="{ADA5E8E3-4849-476E-B0D1-01FB6560A512}"/>
              </a:ext>
            </a:extLst>
          </p:cNvPr>
          <p:cNvSpPr txBox="1"/>
          <p:nvPr/>
        </p:nvSpPr>
        <p:spPr>
          <a:xfrm>
            <a:off x="518400" y="1274400"/>
            <a:ext cx="8017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a:latin typeface="Century Gothic"/>
                <a:cs typeface="Arial"/>
              </a:rPr>
              <a:t>Be present, active listening, be patient​</a:t>
            </a:r>
          </a:p>
          <a:p>
            <a:pPr>
              <a:buChar char="•"/>
            </a:pPr>
            <a:r>
              <a:rPr lang="en-US">
                <a:latin typeface="Century Gothic"/>
                <a:cs typeface="Arial"/>
              </a:rPr>
              <a:t>Validate their feelings​</a:t>
            </a:r>
          </a:p>
          <a:p>
            <a:pPr>
              <a:buChar char="•"/>
            </a:pPr>
            <a:r>
              <a:rPr lang="en-US">
                <a:latin typeface="Century Gothic"/>
                <a:cs typeface="Arial"/>
              </a:rPr>
              <a:t>Offer resources​</a:t>
            </a:r>
          </a:p>
          <a:p>
            <a:pPr lvl="1">
              <a:buChar char="•"/>
            </a:pPr>
            <a:r>
              <a:rPr lang="en-US">
                <a:latin typeface="Century Gothic"/>
                <a:cs typeface="Arial"/>
              </a:rPr>
              <a:t>Counseling/Campus pastors, Title IX office support (adjust class schedules, police report, no-contact orders, room re-assignments, etc)</a:t>
            </a:r>
          </a:p>
        </p:txBody>
      </p:sp>
      <p:pic>
        <p:nvPicPr>
          <p:cNvPr id="4" name="Picture 4" descr="Graphical user interface, text&#10;&#10;Description automatically generated">
            <a:extLst>
              <a:ext uri="{FF2B5EF4-FFF2-40B4-BE49-F238E27FC236}">
                <a16:creationId xmlns:a16="http://schemas.microsoft.com/office/drawing/2014/main" id="{E72CDBBE-2F56-47C1-8B1E-A294094253B5}"/>
              </a:ext>
            </a:extLst>
          </p:cNvPr>
          <p:cNvPicPr>
            <a:picLocks noChangeAspect="1"/>
          </p:cNvPicPr>
          <p:nvPr/>
        </p:nvPicPr>
        <p:blipFill>
          <a:blip r:embed="rId2"/>
          <a:stretch>
            <a:fillRect/>
          </a:stretch>
        </p:blipFill>
        <p:spPr>
          <a:xfrm>
            <a:off x="761400" y="3193564"/>
            <a:ext cx="7621200" cy="3206872"/>
          </a:xfrm>
          <a:prstGeom prst="rect">
            <a:avLst/>
          </a:prstGeom>
        </p:spPr>
      </p:pic>
    </p:spTree>
    <p:extLst>
      <p:ext uri="{BB962C8B-B14F-4D97-AF65-F5344CB8AC3E}">
        <p14:creationId xmlns:p14="http://schemas.microsoft.com/office/powerpoint/2010/main" val="2957198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C40EB-67EC-45A2-B8DD-770F4A51F539}"/>
              </a:ext>
            </a:extLst>
          </p:cNvPr>
          <p:cNvSpPr>
            <a:spLocks noGrp="1"/>
          </p:cNvSpPr>
          <p:nvPr>
            <p:ph type="title"/>
          </p:nvPr>
        </p:nvSpPr>
        <p:spPr>
          <a:xfrm>
            <a:off x="457200" y="274638"/>
            <a:ext cx="8526600" cy="1143000"/>
          </a:xfrm>
        </p:spPr>
        <p:txBody>
          <a:bodyPr>
            <a:normAutofit fontScale="90000"/>
          </a:bodyPr>
          <a:lstStyle/>
          <a:p>
            <a:r>
              <a:rPr lang="en-US" dirty="0">
                <a:cs typeface="Calibri"/>
              </a:rPr>
              <a:t>Grounding Techniques for those in </a:t>
            </a:r>
            <a:r>
              <a:rPr lang="en-US">
                <a:cs typeface="Calibri"/>
              </a:rPr>
              <a:t>Crisis</a:t>
            </a:r>
            <a:endParaRPr lang="en-US"/>
          </a:p>
        </p:txBody>
      </p:sp>
      <p:pic>
        <p:nvPicPr>
          <p:cNvPr id="4" name="Picture 4" descr="Text, letter&#10;&#10;Description automatically generated">
            <a:extLst>
              <a:ext uri="{FF2B5EF4-FFF2-40B4-BE49-F238E27FC236}">
                <a16:creationId xmlns:a16="http://schemas.microsoft.com/office/drawing/2014/main" id="{1DA153CE-2A26-47FD-BE34-E959ED0B1720}"/>
              </a:ext>
            </a:extLst>
          </p:cNvPr>
          <p:cNvPicPr>
            <a:picLocks noChangeAspect="1"/>
          </p:cNvPicPr>
          <p:nvPr/>
        </p:nvPicPr>
        <p:blipFill>
          <a:blip r:embed="rId2"/>
          <a:stretch>
            <a:fillRect/>
          </a:stretch>
        </p:blipFill>
        <p:spPr>
          <a:xfrm>
            <a:off x="671400" y="1648115"/>
            <a:ext cx="8107200" cy="4416770"/>
          </a:xfrm>
          <a:prstGeom prst="rect">
            <a:avLst/>
          </a:prstGeom>
        </p:spPr>
      </p:pic>
    </p:spTree>
    <p:extLst>
      <p:ext uri="{BB962C8B-B14F-4D97-AF65-F5344CB8AC3E}">
        <p14:creationId xmlns:p14="http://schemas.microsoft.com/office/powerpoint/2010/main" val="1326936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1DC6-E6A2-45C2-9A21-62DB0A863DA5}"/>
              </a:ext>
            </a:extLst>
          </p:cNvPr>
          <p:cNvSpPr>
            <a:spLocks noGrp="1"/>
          </p:cNvSpPr>
          <p:nvPr>
            <p:ph type="title"/>
          </p:nvPr>
        </p:nvSpPr>
        <p:spPr/>
        <p:txBody>
          <a:bodyPr/>
          <a:lstStyle/>
          <a:p>
            <a:r>
              <a:rPr lang="en-US">
                <a:cs typeface="Calibri"/>
              </a:rPr>
              <a:t>Building Culture</a:t>
            </a:r>
            <a:endParaRPr lang="en-US"/>
          </a:p>
        </p:txBody>
      </p:sp>
      <p:sp>
        <p:nvSpPr>
          <p:cNvPr id="3" name="TextBox 2">
            <a:extLst>
              <a:ext uri="{FF2B5EF4-FFF2-40B4-BE49-F238E27FC236}">
                <a16:creationId xmlns:a16="http://schemas.microsoft.com/office/drawing/2014/main" id="{9A2B27FA-BBD0-400E-AE95-C1B9B15557FD}"/>
              </a:ext>
            </a:extLst>
          </p:cNvPr>
          <p:cNvSpPr txBox="1"/>
          <p:nvPr/>
        </p:nvSpPr>
        <p:spPr>
          <a:xfrm>
            <a:off x="275400" y="1544400"/>
            <a:ext cx="8719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latin typeface="Century Gothic"/>
                <a:cs typeface="Arial"/>
              </a:rPr>
              <a:t>Pay attention to culture, and shut down conversations, jokes, actions, or media that you wouldn't want directed at you or a loved one.​</a:t>
            </a:r>
            <a:endParaRPr lang="en-US" sz="2000" dirty="0">
              <a:cs typeface="Calibri"/>
            </a:endParaRPr>
          </a:p>
          <a:p>
            <a:endParaRPr lang="en-US" sz="2000" dirty="0">
              <a:latin typeface="Century Gothic"/>
              <a:cs typeface="Arial"/>
            </a:endParaRPr>
          </a:p>
          <a:p>
            <a:pPr marL="285750" indent="-285750">
              <a:buFont typeface="Arial"/>
              <a:buChar char="•"/>
            </a:pPr>
            <a:r>
              <a:rPr lang="en-US" sz="2000" dirty="0">
                <a:latin typeface="Century Gothic"/>
                <a:cs typeface="Arial"/>
              </a:rPr>
              <a:t>Step into situations that seem like they might be getting out of hand​</a:t>
            </a:r>
          </a:p>
          <a:p>
            <a:pPr marL="285750" indent="-285750">
              <a:buFont typeface="Arial"/>
              <a:buChar char="•"/>
            </a:pPr>
            <a:endParaRPr lang="en-US" sz="2000" dirty="0">
              <a:latin typeface="Century Gothic"/>
              <a:cs typeface="Arial"/>
            </a:endParaRPr>
          </a:p>
          <a:p>
            <a:pPr marL="285750" indent="-285750">
              <a:buFont typeface="Arial"/>
              <a:buChar char="•"/>
            </a:pPr>
            <a:r>
              <a:rPr lang="en-US" sz="2000" dirty="0">
                <a:latin typeface="Century Gothic"/>
                <a:cs typeface="Arial"/>
              </a:rPr>
              <a:t>Continue to build trust and bonds with your group. ​</a:t>
            </a:r>
          </a:p>
          <a:p>
            <a:pPr marL="285750" indent="-285750">
              <a:buFont typeface="Arial"/>
              <a:buChar char="•"/>
            </a:pPr>
            <a:r>
              <a:rPr lang="en-US" sz="2000" dirty="0">
                <a:latin typeface="Century Gothic"/>
                <a:cs typeface="Arial"/>
              </a:rPr>
              <a:t>Encourage Healthy Social Media habits</a:t>
            </a:r>
          </a:p>
        </p:txBody>
      </p:sp>
    </p:spTree>
    <p:extLst>
      <p:ext uri="{BB962C8B-B14F-4D97-AF65-F5344CB8AC3E}">
        <p14:creationId xmlns:p14="http://schemas.microsoft.com/office/powerpoint/2010/main" val="541061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 IX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786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30501" cy="1143000"/>
          </a:xfrm>
        </p:spPr>
        <p:txBody>
          <a:bodyPr>
            <a:normAutofit/>
          </a:bodyPr>
          <a:lstStyle/>
          <a:p>
            <a:r>
              <a:rPr lang="en-US" sz="5400" b="1" dirty="0">
                <a:solidFill>
                  <a:sysClr val="windowText" lastClr="000000"/>
                </a:solidFill>
              </a:rPr>
              <a:t>What is Title IX?</a:t>
            </a:r>
          </a:p>
        </p:txBody>
      </p:sp>
      <p:sp>
        <p:nvSpPr>
          <p:cNvPr id="3" name="Content Placeholder 2"/>
          <p:cNvSpPr>
            <a:spLocks noGrp="1"/>
          </p:cNvSpPr>
          <p:nvPr>
            <p:ph idx="1"/>
          </p:nvPr>
        </p:nvSpPr>
        <p:spPr>
          <a:xfrm>
            <a:off x="457200" y="1748118"/>
            <a:ext cx="8229600" cy="4557058"/>
          </a:xfrm>
        </p:spPr>
        <p:txBody>
          <a:bodyPr>
            <a:normAutofit/>
          </a:bodyPr>
          <a:lstStyle/>
          <a:p>
            <a:pPr lvl="0" fontAlgn="base"/>
            <a:r>
              <a:rPr lang="en-US" b="1" dirty="0">
                <a:ln>
                  <a:solidFill>
                    <a:sysClr val="windowText" lastClr="000000"/>
                  </a:solidFill>
                </a:ln>
                <a:solidFill>
                  <a:srgbClr val="FFFF00"/>
                </a:solidFill>
              </a:rPr>
              <a:t>Environment free from harassment</a:t>
            </a:r>
            <a:endParaRPr lang="en-US" sz="1100" b="1" dirty="0">
              <a:ln>
                <a:solidFill>
                  <a:sysClr val="windowText" lastClr="000000"/>
                </a:solidFill>
              </a:ln>
              <a:solidFill>
                <a:srgbClr val="FFFF00"/>
              </a:solidFill>
            </a:endParaRPr>
          </a:p>
          <a:p>
            <a:pPr lvl="1" fontAlgn="base"/>
            <a:r>
              <a:rPr lang="en-US" dirty="0">
                <a:ln>
                  <a:solidFill>
                    <a:sysClr val="windowText" lastClr="000000"/>
                  </a:solidFill>
                </a:ln>
              </a:rPr>
              <a:t>Speech, behavior, images</a:t>
            </a:r>
            <a:br>
              <a:rPr lang="en-US" sz="1600" dirty="0">
                <a:ln>
                  <a:solidFill>
                    <a:sysClr val="windowText" lastClr="000000"/>
                  </a:solidFill>
                </a:ln>
              </a:rPr>
            </a:br>
            <a:endParaRPr lang="en-US" sz="1600" dirty="0">
              <a:ln>
                <a:solidFill>
                  <a:sysClr val="windowText" lastClr="000000"/>
                </a:solidFill>
              </a:ln>
            </a:endParaRPr>
          </a:p>
          <a:p>
            <a:pPr lvl="0" fontAlgn="base"/>
            <a:r>
              <a:rPr lang="en-US" b="1" dirty="0">
                <a:ln>
                  <a:solidFill>
                    <a:sysClr val="windowText" lastClr="000000"/>
                  </a:solidFill>
                </a:ln>
              </a:rPr>
              <a:t>Schools Must:</a:t>
            </a:r>
            <a:endParaRPr lang="en-US" sz="1100" b="1" dirty="0">
              <a:ln>
                <a:solidFill>
                  <a:sysClr val="windowText" lastClr="000000"/>
                </a:solidFill>
              </a:ln>
            </a:endParaRPr>
          </a:p>
          <a:p>
            <a:pPr lvl="2" fontAlgn="base"/>
            <a:r>
              <a:rPr lang="en-US" b="1" i="1" dirty="0">
                <a:ln>
                  <a:solidFill>
                    <a:sysClr val="windowText" lastClr="000000"/>
                  </a:solidFill>
                </a:ln>
                <a:solidFill>
                  <a:srgbClr val="FFFF00"/>
                </a:solidFill>
              </a:rPr>
              <a:t>Stop</a:t>
            </a:r>
            <a:r>
              <a:rPr lang="en-US" i="1" dirty="0">
                <a:ln>
                  <a:solidFill>
                    <a:sysClr val="windowText" lastClr="000000"/>
                  </a:solidFill>
                </a:ln>
                <a:solidFill>
                  <a:srgbClr val="FFFF00"/>
                </a:solidFill>
              </a:rPr>
              <a:t> -- the behavior</a:t>
            </a:r>
            <a:r>
              <a:rPr lang="en-US" sz="1200" i="1" dirty="0">
                <a:ln>
                  <a:solidFill>
                    <a:sysClr val="windowText" lastClr="000000"/>
                  </a:solidFill>
                </a:ln>
                <a:solidFill>
                  <a:srgbClr val="FFFF00"/>
                </a:solidFill>
              </a:rPr>
              <a:t> </a:t>
            </a:r>
          </a:p>
          <a:p>
            <a:pPr lvl="2" fontAlgn="base"/>
            <a:r>
              <a:rPr lang="en-US" b="1" i="1" dirty="0">
                <a:ln>
                  <a:solidFill>
                    <a:sysClr val="windowText" lastClr="000000"/>
                  </a:solidFill>
                </a:ln>
                <a:solidFill>
                  <a:srgbClr val="FFFF00"/>
                </a:solidFill>
              </a:rPr>
              <a:t>Prevent</a:t>
            </a:r>
            <a:r>
              <a:rPr lang="en-US" i="1" dirty="0">
                <a:ln>
                  <a:solidFill>
                    <a:sysClr val="windowText" lastClr="000000"/>
                  </a:solidFill>
                </a:ln>
                <a:solidFill>
                  <a:srgbClr val="FFFF00"/>
                </a:solidFill>
              </a:rPr>
              <a:t> -- the behavior from recurring </a:t>
            </a:r>
          </a:p>
          <a:p>
            <a:pPr lvl="2" fontAlgn="base"/>
            <a:r>
              <a:rPr lang="en-US" b="1" i="1" dirty="0">
                <a:ln>
                  <a:solidFill>
                    <a:sysClr val="windowText" lastClr="000000"/>
                  </a:solidFill>
                </a:ln>
                <a:solidFill>
                  <a:srgbClr val="FFFF00"/>
                </a:solidFill>
              </a:rPr>
              <a:t>Remedy</a:t>
            </a:r>
            <a:r>
              <a:rPr lang="en-US" i="1" dirty="0">
                <a:ln>
                  <a:solidFill>
                    <a:sysClr val="windowText" lastClr="000000"/>
                  </a:solidFill>
                </a:ln>
                <a:solidFill>
                  <a:srgbClr val="FFFF00"/>
                </a:solidFill>
              </a:rPr>
              <a:t> </a:t>
            </a:r>
            <a:r>
              <a:rPr lang="mr-IN" i="1" dirty="0">
                <a:ln>
                  <a:solidFill>
                    <a:sysClr val="windowText" lastClr="000000"/>
                  </a:solidFill>
                </a:ln>
                <a:solidFill>
                  <a:srgbClr val="FFFF00"/>
                </a:solidFill>
              </a:rPr>
              <a:t>–</a:t>
            </a:r>
            <a:r>
              <a:rPr lang="en-US" i="1" dirty="0">
                <a:ln>
                  <a:solidFill>
                    <a:sysClr val="windowText" lastClr="000000"/>
                  </a:solidFill>
                </a:ln>
                <a:solidFill>
                  <a:srgbClr val="FFFF00"/>
                </a:solidFill>
              </a:rPr>
              <a:t> the effects of behavior</a:t>
            </a:r>
          </a:p>
          <a:p>
            <a:pPr marL="914400" lvl="2" indent="0" fontAlgn="base">
              <a:buNone/>
            </a:pPr>
            <a:endParaRPr lang="en-US" sz="1600" dirty="0">
              <a:ln>
                <a:solidFill>
                  <a:sysClr val="windowText" lastClr="000000"/>
                </a:solidFill>
              </a:ln>
            </a:endParaRPr>
          </a:p>
          <a:p>
            <a:endParaRPr lang="en-US" dirty="0">
              <a:ln>
                <a:solidFill>
                  <a:sysClr val="windowText" lastClr="000000"/>
                </a:solidFill>
              </a:ln>
            </a:endParaRPr>
          </a:p>
        </p:txBody>
      </p:sp>
      <p:sp>
        <p:nvSpPr>
          <p:cNvPr id="5" name="AutoShape 2" descr="Free download All Marvel Comics Together HD Desktop Wallpapers Cartoon  [1600x1241] for your Desktop, Mobile &amp; Tablet | Explore 30+ Marvel Cartoon  Wallpapers | Marvel Wallpapers, Cartoon Backgrounds, Cute Cartoon  Backgrou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Women in marvel HD wallpapers | Pxfue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75521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F027E-202D-418F-AFFF-27E035098F75}"/>
              </a:ext>
            </a:extLst>
          </p:cNvPr>
          <p:cNvSpPr>
            <a:spLocks noGrp="1"/>
          </p:cNvSpPr>
          <p:nvPr>
            <p:ph type="title"/>
          </p:nvPr>
        </p:nvSpPr>
        <p:spPr/>
        <p:txBody>
          <a:bodyPr/>
          <a:lstStyle/>
          <a:p>
            <a:r>
              <a:rPr lang="en-US" dirty="0">
                <a:solidFill>
                  <a:sysClr val="windowText" lastClr="000000"/>
                </a:solidFill>
                <a:cs typeface="Calibri"/>
              </a:rPr>
              <a:t>Did you know?</a:t>
            </a:r>
            <a:endParaRPr lang="en-US" dirty="0">
              <a:solidFill>
                <a:sysClr val="windowText" lastClr="000000"/>
              </a:solidFill>
            </a:endParaRPr>
          </a:p>
        </p:txBody>
      </p:sp>
      <p:sp>
        <p:nvSpPr>
          <p:cNvPr id="3" name="Content Placeholder 2">
            <a:extLst>
              <a:ext uri="{FF2B5EF4-FFF2-40B4-BE49-F238E27FC236}">
                <a16:creationId xmlns:a16="http://schemas.microsoft.com/office/drawing/2014/main" id="{B04E192A-9FC3-4009-AC6A-FD3EEDA4005D}"/>
              </a:ext>
            </a:extLst>
          </p:cNvPr>
          <p:cNvSpPr>
            <a:spLocks noGrp="1"/>
          </p:cNvSpPr>
          <p:nvPr>
            <p:ph idx="1"/>
          </p:nvPr>
        </p:nvSpPr>
        <p:spPr>
          <a:xfrm>
            <a:off x="457200" y="1600200"/>
            <a:ext cx="8229600" cy="2590963"/>
          </a:xfrm>
        </p:spPr>
        <p:txBody>
          <a:bodyPr vert="horz" lIns="91440" tIns="45720" rIns="91440" bIns="45720" rtlCol="0" anchor="t">
            <a:normAutofit/>
          </a:bodyPr>
          <a:lstStyle/>
          <a:p>
            <a:r>
              <a:rPr lang="en-US" b="1" dirty="0">
                <a:solidFill>
                  <a:sysClr val="windowText" lastClr="000000"/>
                </a:solidFill>
                <a:ea typeface="+mn-lt"/>
                <a:cs typeface="+mn-lt"/>
              </a:rPr>
              <a:t>More than 50 percent of college sexual assaults occur in August, September, October, or November, and students are at an increased risk during the first few months of their first and second semesters in college.</a:t>
            </a:r>
            <a:endParaRPr lang="en-US" dirty="0">
              <a:solidFill>
                <a:sysClr val="windowText" lastClr="000000"/>
              </a:solidFill>
            </a:endParaRPr>
          </a:p>
        </p:txBody>
      </p:sp>
      <p:pic>
        <p:nvPicPr>
          <p:cNvPr id="4" name="Picture 4" descr="A picture containing text, sign, tableware&#10;&#10;Description automatically generated">
            <a:extLst>
              <a:ext uri="{FF2B5EF4-FFF2-40B4-BE49-F238E27FC236}">
                <a16:creationId xmlns:a16="http://schemas.microsoft.com/office/drawing/2014/main" id="{7A06D894-4EC4-442E-B0EB-F1A11328FE7E}"/>
              </a:ext>
            </a:extLst>
          </p:cNvPr>
          <p:cNvPicPr>
            <a:picLocks noChangeAspect="1"/>
          </p:cNvPicPr>
          <p:nvPr/>
        </p:nvPicPr>
        <p:blipFill>
          <a:blip r:embed="rId2"/>
          <a:stretch>
            <a:fillRect/>
          </a:stretch>
        </p:blipFill>
        <p:spPr>
          <a:xfrm>
            <a:off x="3272325" y="5185275"/>
            <a:ext cx="2419350" cy="933450"/>
          </a:xfrm>
          <a:prstGeom prst="rect">
            <a:avLst/>
          </a:prstGeom>
        </p:spPr>
      </p:pic>
      <p:sp>
        <p:nvSpPr>
          <p:cNvPr id="6" name="AutoShape 2" descr="Free download Marvel Women Marvel Superheroines Photo 4795807 [800x480] for  your Desktop, Mobile &amp; Tablet | Explore 42+ All Marvel Characters Wallpaper  | Peanuts Characters Wallpaper, All Wallpaper, All Wallpap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2030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BD1E-3583-471E-AADC-77158EEC9263}"/>
              </a:ext>
            </a:extLst>
          </p:cNvPr>
          <p:cNvSpPr>
            <a:spLocks noGrp="1"/>
          </p:cNvSpPr>
          <p:nvPr>
            <p:ph type="title"/>
          </p:nvPr>
        </p:nvSpPr>
        <p:spPr>
          <a:xfrm>
            <a:off x="592200" y="2389638"/>
            <a:ext cx="8229600" cy="1143000"/>
          </a:xfrm>
        </p:spPr>
        <p:txBody>
          <a:bodyPr>
            <a:normAutofit fontScale="90000"/>
          </a:bodyPr>
          <a:lstStyle/>
          <a:p>
            <a:r>
              <a:rPr lang="en-US" dirty="0">
                <a:cs typeface="Calibri"/>
              </a:rPr>
              <a:t>I'm a Student Leader. What does that mean for me in regards to Title IX?</a:t>
            </a:r>
            <a:endParaRPr lang="en-US" dirty="0"/>
          </a:p>
        </p:txBody>
      </p:sp>
      <p:sp>
        <p:nvSpPr>
          <p:cNvPr id="4" name="AutoShape 2" descr="Marvel Background Images - Free Download on Freepi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935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a:solidFill>
                    <a:sysClr val="windowText" lastClr="000000"/>
                  </a:solidFill>
                </a:ln>
                <a:solidFill>
                  <a:sysClr val="windowText" lastClr="000000"/>
                </a:solidFill>
              </a:rPr>
              <a:t>Responsible Employee</a:t>
            </a:r>
          </a:p>
        </p:txBody>
      </p:sp>
      <p:sp>
        <p:nvSpPr>
          <p:cNvPr id="3" name="Content Placeholder 2"/>
          <p:cNvSpPr>
            <a:spLocks noGrp="1"/>
          </p:cNvSpPr>
          <p:nvPr>
            <p:ph idx="1"/>
          </p:nvPr>
        </p:nvSpPr>
        <p:spPr>
          <a:xfrm>
            <a:off x="547200" y="844200"/>
            <a:ext cx="8229600" cy="4224388"/>
          </a:xfrm>
        </p:spPr>
        <p:txBody>
          <a:bodyPr vert="horz" lIns="91440" tIns="45720" rIns="91440" bIns="45720" rtlCol="0" anchor="t">
            <a:normAutofit lnSpcReduction="10000"/>
          </a:bodyPr>
          <a:lstStyle/>
          <a:p>
            <a:pPr marL="0" indent="0">
              <a:buNone/>
            </a:pPr>
            <a:endParaRPr lang="en-US" dirty="0">
              <a:ln>
                <a:solidFill>
                  <a:sysClr val="windowText" lastClr="000000"/>
                </a:solidFill>
              </a:ln>
              <a:solidFill>
                <a:sysClr val="windowText" lastClr="000000"/>
              </a:solidFill>
              <a:cs typeface="Calibri"/>
            </a:endParaRPr>
          </a:p>
          <a:p>
            <a:r>
              <a:rPr lang="en-US" dirty="0">
                <a:ln>
                  <a:solidFill>
                    <a:sysClr val="windowText" lastClr="000000"/>
                  </a:solidFill>
                </a:ln>
                <a:solidFill>
                  <a:sysClr val="windowText" lastClr="000000"/>
                </a:solidFill>
              </a:rPr>
              <a:t>Responsible Employees are required:</a:t>
            </a:r>
          </a:p>
          <a:p>
            <a:pPr lvl="1" fontAlgn="base"/>
            <a:r>
              <a:rPr lang="en-US" dirty="0">
                <a:ln>
                  <a:solidFill>
                    <a:sysClr val="windowText" lastClr="000000"/>
                  </a:solidFill>
                </a:ln>
                <a:solidFill>
                  <a:sysClr val="windowText" lastClr="000000"/>
                </a:solidFill>
              </a:rPr>
              <a:t>Report any behavior of which you are aware, or reasonably aware, as soon as possible</a:t>
            </a:r>
            <a:br>
              <a:rPr lang="en-US" sz="700" dirty="0">
                <a:ln>
                  <a:solidFill>
                    <a:sysClr val="windowText" lastClr="000000"/>
                  </a:solidFill>
                </a:ln>
                <a:solidFill>
                  <a:sysClr val="windowText" lastClr="000000"/>
                </a:solidFill>
              </a:rPr>
            </a:br>
            <a:endParaRPr lang="en-US" sz="700" dirty="0">
              <a:ln>
                <a:solidFill>
                  <a:sysClr val="windowText" lastClr="000000"/>
                </a:solidFill>
              </a:ln>
              <a:solidFill>
                <a:sysClr val="windowText" lastClr="000000"/>
              </a:solidFill>
            </a:endParaRPr>
          </a:p>
          <a:p>
            <a:pPr marL="0" lvl="0" indent="0" fontAlgn="base">
              <a:buNone/>
            </a:pPr>
            <a:br>
              <a:rPr lang="en-US" sz="700" dirty="0">
                <a:ln>
                  <a:solidFill>
                    <a:sysClr val="windowText" lastClr="000000"/>
                  </a:solidFill>
                </a:ln>
                <a:solidFill>
                  <a:sysClr val="windowText" lastClr="000000"/>
                </a:solidFill>
              </a:rPr>
            </a:br>
            <a:endParaRPr lang="en-US" sz="700" dirty="0">
              <a:ln>
                <a:solidFill>
                  <a:sysClr val="windowText" lastClr="000000"/>
                </a:solidFill>
              </a:ln>
              <a:solidFill>
                <a:sysClr val="windowText" lastClr="000000"/>
              </a:solidFill>
            </a:endParaRPr>
          </a:p>
          <a:p>
            <a:pPr lvl="1" fontAlgn="base"/>
            <a:r>
              <a:rPr lang="en-US" dirty="0">
                <a:ln>
                  <a:solidFill>
                    <a:sysClr val="windowText" lastClr="000000"/>
                  </a:solidFill>
                </a:ln>
                <a:solidFill>
                  <a:sysClr val="windowText" lastClr="000000"/>
                </a:solidFill>
              </a:rPr>
              <a:t>Report as much information as you know</a:t>
            </a:r>
            <a:endParaRPr lang="en-US" sz="700" dirty="0">
              <a:ln>
                <a:solidFill>
                  <a:sysClr val="windowText" lastClr="000000"/>
                </a:solidFill>
              </a:ln>
              <a:solidFill>
                <a:sysClr val="windowText" lastClr="000000"/>
              </a:solidFill>
            </a:endParaRPr>
          </a:p>
          <a:p>
            <a:pPr lvl="2" fontAlgn="base"/>
            <a:r>
              <a:rPr lang="en-US" dirty="0">
                <a:ln>
                  <a:solidFill>
                    <a:sysClr val="windowText" lastClr="000000"/>
                  </a:solidFill>
                </a:ln>
                <a:solidFill>
                  <a:sysClr val="windowText" lastClr="000000"/>
                </a:solidFill>
              </a:rPr>
              <a:t>Names, behavior, location, etc.</a:t>
            </a:r>
            <a:endParaRPr lang="en-US" dirty="0">
              <a:ln>
                <a:solidFill>
                  <a:sysClr val="windowText" lastClr="000000"/>
                </a:solidFill>
              </a:ln>
              <a:solidFill>
                <a:sysClr val="windowText" lastClr="000000"/>
              </a:solidFill>
              <a:ea typeface="+mn-lt"/>
              <a:cs typeface="+mn-lt"/>
            </a:endParaRPr>
          </a:p>
          <a:p>
            <a:r>
              <a:rPr lang="en-US" dirty="0">
                <a:ln>
                  <a:solidFill>
                    <a:sysClr val="windowText" lastClr="000000"/>
                  </a:solidFill>
                </a:ln>
                <a:solidFill>
                  <a:sysClr val="windowText" lastClr="000000"/>
                </a:solidFill>
                <a:ea typeface="+mn-lt"/>
                <a:cs typeface="+mn-lt"/>
              </a:rPr>
              <a:t>All PSU employees EXCEPT those who are designated as </a:t>
            </a:r>
            <a:r>
              <a:rPr lang="en-US" i="1" dirty="0">
                <a:ln>
                  <a:solidFill>
                    <a:sysClr val="windowText" lastClr="000000"/>
                  </a:solidFill>
                </a:ln>
                <a:solidFill>
                  <a:sysClr val="windowText" lastClr="000000"/>
                </a:solidFill>
                <a:ea typeface="+mn-lt"/>
                <a:cs typeface="+mn-lt"/>
              </a:rPr>
              <a:t>confidential resources</a:t>
            </a:r>
            <a:r>
              <a:rPr lang="en-US" dirty="0">
                <a:ln>
                  <a:solidFill>
                    <a:sysClr val="windowText" lastClr="000000"/>
                  </a:solidFill>
                </a:ln>
                <a:solidFill>
                  <a:sysClr val="windowText" lastClr="000000"/>
                </a:solidFill>
                <a:ea typeface="+mn-lt"/>
                <a:cs typeface="+mn-lt"/>
              </a:rPr>
              <a:t>.</a:t>
            </a:r>
            <a:endParaRPr lang="en-US" dirty="0">
              <a:ln>
                <a:solidFill>
                  <a:sysClr val="windowText" lastClr="000000"/>
                </a:solidFill>
              </a:ln>
              <a:solidFill>
                <a:sysClr val="windowText" lastClr="000000"/>
              </a:solidFill>
              <a:cs typeface="Calibri"/>
            </a:endParaRPr>
          </a:p>
          <a:p>
            <a:pPr lvl="2" fontAlgn="base"/>
            <a:endParaRPr lang="en-US" sz="1200" dirty="0">
              <a:ln>
                <a:solidFill>
                  <a:sysClr val="windowText" lastClr="000000"/>
                </a:solidFill>
              </a:ln>
              <a:solidFill>
                <a:sysClr val="windowText" lastClr="000000"/>
              </a:solidFill>
              <a:cs typeface="Calibri"/>
            </a:endParaRPr>
          </a:p>
          <a:p>
            <a:endParaRPr lang="en-US" dirty="0">
              <a:ln>
                <a:solidFill>
                  <a:sysClr val="windowText" lastClr="000000"/>
                </a:solidFill>
              </a:ln>
              <a:solidFill>
                <a:sysClr val="windowText" lastClr="000000"/>
              </a:solidFill>
              <a:cs typeface="Calibri"/>
            </a:endParaRPr>
          </a:p>
        </p:txBody>
      </p:sp>
    </p:spTree>
    <p:extLst>
      <p:ext uri="{BB962C8B-B14F-4D97-AF65-F5344CB8AC3E}">
        <p14:creationId xmlns:p14="http://schemas.microsoft.com/office/powerpoint/2010/main" val="184169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ysClr val="windowText" lastClr="000000"/>
                </a:solidFill>
              </a:rPr>
              <a:t>What a Responsible Employee </a:t>
            </a:r>
            <a:br>
              <a:rPr lang="en-US" b="1" dirty="0">
                <a:solidFill>
                  <a:sysClr val="windowText" lastClr="000000"/>
                </a:solidFill>
              </a:rPr>
            </a:br>
            <a:r>
              <a:rPr lang="en-US" b="1" dirty="0">
                <a:solidFill>
                  <a:sysClr val="windowText" lastClr="000000"/>
                </a:solidFill>
              </a:rPr>
              <a:t>Must Say . . .</a:t>
            </a:r>
          </a:p>
        </p:txBody>
      </p:sp>
      <p:sp>
        <p:nvSpPr>
          <p:cNvPr id="3" name="Content Placeholder 2"/>
          <p:cNvSpPr>
            <a:spLocks noGrp="1"/>
          </p:cNvSpPr>
          <p:nvPr>
            <p:ph idx="1"/>
          </p:nvPr>
        </p:nvSpPr>
        <p:spPr>
          <a:xfrm>
            <a:off x="673200" y="1037118"/>
            <a:ext cx="8229600" cy="4921941"/>
          </a:xfrm>
        </p:spPr>
        <p:txBody>
          <a:bodyPr vert="horz" lIns="91440" tIns="45720" rIns="91440" bIns="45720" rtlCol="0" anchor="t">
            <a:normAutofit/>
          </a:bodyPr>
          <a:lstStyle/>
          <a:p>
            <a:pPr marL="0" indent="0" algn="ctr">
              <a:buNone/>
            </a:pPr>
            <a:endParaRPr lang="en-US" i="1" dirty="0">
              <a:solidFill>
                <a:sysClr val="windowText" lastClr="000000"/>
              </a:solidFill>
              <a:cs typeface="Calibri"/>
            </a:endParaRPr>
          </a:p>
          <a:p>
            <a:pPr marL="0" indent="0">
              <a:buNone/>
            </a:pPr>
            <a:endParaRPr lang="en-US" sz="2200" dirty="0">
              <a:solidFill>
                <a:sysClr val="windowText" lastClr="000000"/>
              </a:solidFill>
            </a:endParaRPr>
          </a:p>
          <a:p>
            <a:pPr marL="0" lvl="0" indent="0">
              <a:buNone/>
            </a:pPr>
            <a:r>
              <a:rPr lang="en-US" dirty="0">
                <a:solidFill>
                  <a:sysClr val="windowText" lastClr="000000"/>
                </a:solidFill>
              </a:rPr>
              <a:t>Inform reporting party of:</a:t>
            </a:r>
            <a:endParaRPr lang="en-US" sz="4000" dirty="0">
              <a:solidFill>
                <a:sysClr val="windowText" lastClr="000000"/>
              </a:solidFill>
              <a:cs typeface="Calibri"/>
            </a:endParaRPr>
          </a:p>
          <a:p>
            <a:pPr lvl="1"/>
            <a:r>
              <a:rPr lang="en-US" dirty="0">
                <a:solidFill>
                  <a:sysClr val="windowText" lastClr="000000"/>
                </a:solidFill>
              </a:rPr>
              <a:t>The Responsible Party’s obligation to report the information to the Title IX Coordinator</a:t>
            </a:r>
            <a:endParaRPr lang="en-US" sz="3600" dirty="0">
              <a:solidFill>
                <a:sysClr val="windowText" lastClr="000000"/>
              </a:solidFill>
            </a:endParaRPr>
          </a:p>
          <a:p>
            <a:pPr lvl="1"/>
            <a:r>
              <a:rPr lang="en-US" dirty="0">
                <a:solidFill>
                  <a:sysClr val="windowText" lastClr="000000"/>
                </a:solidFill>
              </a:rPr>
              <a:t>Where they can report confidentially</a:t>
            </a:r>
            <a:endParaRPr lang="en-US" sz="3600" dirty="0">
              <a:solidFill>
                <a:sysClr val="windowText" lastClr="000000"/>
              </a:solidFill>
            </a:endParaRPr>
          </a:p>
          <a:p>
            <a:pPr lvl="1"/>
            <a:r>
              <a:rPr lang="en-US" dirty="0">
                <a:solidFill>
                  <a:sysClr val="windowText" lastClr="000000"/>
                </a:solidFill>
              </a:rPr>
              <a:t>Counseling and other support services</a:t>
            </a:r>
            <a:endParaRPr lang="en-US" sz="3600" dirty="0">
              <a:solidFill>
                <a:sysClr val="windowText" lastClr="000000"/>
              </a:solidFill>
            </a:endParaRPr>
          </a:p>
          <a:p>
            <a:pPr lvl="1"/>
            <a:r>
              <a:rPr lang="en-US" dirty="0">
                <a:solidFill>
                  <a:sysClr val="windowText" lastClr="000000"/>
                </a:solidFill>
              </a:rPr>
              <a:t>The right to report the crime to campus or local law enforcement</a:t>
            </a:r>
            <a:endParaRPr lang="en-US" sz="3600" dirty="0">
              <a:solidFill>
                <a:sysClr val="windowText" lastClr="000000"/>
              </a:solidFill>
            </a:endParaRPr>
          </a:p>
          <a:p>
            <a:endParaRPr lang="en-US" dirty="0">
              <a:solidFill>
                <a:sysClr val="windowText" lastClr="000000"/>
              </a:solidFill>
            </a:endParaRPr>
          </a:p>
        </p:txBody>
      </p:sp>
      <p:sp>
        <p:nvSpPr>
          <p:cNvPr id="5" name="AutoShape 2" descr="Marvel Comics | History, Characters, Facts, &amp; Movie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85718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Campus Security Authority (CSA)</a:t>
            </a:r>
          </a:p>
        </p:txBody>
      </p:sp>
      <p:sp>
        <p:nvSpPr>
          <p:cNvPr id="3" name="Content Placeholder 2"/>
          <p:cNvSpPr>
            <a:spLocks noGrp="1"/>
          </p:cNvSpPr>
          <p:nvPr>
            <p:ph idx="1"/>
          </p:nvPr>
        </p:nvSpPr>
        <p:spPr>
          <a:xfrm>
            <a:off x="457200" y="1417638"/>
            <a:ext cx="8229600" cy="5268821"/>
          </a:xfrm>
        </p:spPr>
        <p:txBody>
          <a:bodyPr>
            <a:normAutofit fontScale="92500" lnSpcReduction="20000"/>
          </a:bodyPr>
          <a:lstStyle/>
          <a:p>
            <a:pPr lvl="0" fontAlgn="base"/>
            <a:r>
              <a:rPr lang="en-US" u="sng" dirty="0"/>
              <a:t>What does being a Campus Security Authority mean</a:t>
            </a:r>
            <a:r>
              <a:rPr lang="en-US" dirty="0"/>
              <a:t>?</a:t>
            </a:r>
            <a:endParaRPr lang="en-US" sz="1600" dirty="0"/>
          </a:p>
          <a:p>
            <a:pPr lvl="1" fontAlgn="base"/>
            <a:r>
              <a:rPr lang="en-US" dirty="0"/>
              <a:t>To report to Campus Safety allegations of </a:t>
            </a:r>
            <a:r>
              <a:rPr lang="en-US" dirty="0" err="1"/>
              <a:t>Clery</a:t>
            </a:r>
            <a:r>
              <a:rPr lang="en-US" dirty="0"/>
              <a:t> Act crimes</a:t>
            </a:r>
            <a:br>
              <a:rPr lang="en-US" sz="1400" dirty="0"/>
            </a:br>
            <a:r>
              <a:rPr lang="en-US" sz="1400" dirty="0"/>
              <a:t> </a:t>
            </a:r>
          </a:p>
          <a:p>
            <a:pPr lvl="0" fontAlgn="base"/>
            <a:r>
              <a:rPr lang="en-US" u="sng" dirty="0"/>
              <a:t>Who is a CSA</a:t>
            </a:r>
            <a:r>
              <a:rPr lang="en-US" dirty="0"/>
              <a:t>?  </a:t>
            </a:r>
            <a:endParaRPr lang="en-US" sz="1600" dirty="0"/>
          </a:p>
          <a:p>
            <a:pPr lvl="1" fontAlgn="base"/>
            <a:r>
              <a:rPr lang="en-US" dirty="0"/>
              <a:t>Campus Safety</a:t>
            </a:r>
            <a:endParaRPr lang="en-US" sz="1400" dirty="0"/>
          </a:p>
          <a:p>
            <a:pPr lvl="1" fontAlgn="base"/>
            <a:r>
              <a:rPr lang="en-US" dirty="0"/>
              <a:t>Individuals specified to receive reports of </a:t>
            </a:r>
            <a:r>
              <a:rPr lang="en-US" dirty="0" err="1"/>
              <a:t>Clery</a:t>
            </a:r>
            <a:r>
              <a:rPr lang="en-US" dirty="0"/>
              <a:t> allegations</a:t>
            </a:r>
            <a:endParaRPr lang="en-US" sz="1400" dirty="0"/>
          </a:p>
          <a:p>
            <a:pPr lvl="1" fontAlgn="base"/>
            <a:r>
              <a:rPr lang="en-US" dirty="0"/>
              <a:t>Any official having significant responsibility for student and campus activities</a:t>
            </a:r>
            <a:r>
              <a:rPr lang="en-US" sz="900" dirty="0"/>
              <a:t> </a:t>
            </a:r>
          </a:p>
          <a:p>
            <a:pPr marL="457200" lvl="1" indent="0" fontAlgn="base">
              <a:buNone/>
            </a:pPr>
            <a:endParaRPr lang="en-US" sz="1600" dirty="0"/>
          </a:p>
          <a:p>
            <a:pPr lvl="0" fontAlgn="base"/>
            <a:r>
              <a:rPr lang="en-US" u="sng" dirty="0"/>
              <a:t>How does a CSA fulfill their obligations</a:t>
            </a:r>
            <a:r>
              <a:rPr lang="en-US" dirty="0"/>
              <a:t>?</a:t>
            </a:r>
            <a:endParaRPr lang="en-US" sz="1600" dirty="0"/>
          </a:p>
          <a:p>
            <a:pPr lvl="1" fontAlgn="base"/>
            <a:r>
              <a:rPr lang="en-US" dirty="0"/>
              <a:t>Report all </a:t>
            </a:r>
            <a:r>
              <a:rPr lang="en-US" dirty="0" err="1"/>
              <a:t>Clery</a:t>
            </a:r>
            <a:r>
              <a:rPr lang="en-US" dirty="0"/>
              <a:t> allegations to Campus Safety</a:t>
            </a:r>
            <a:endParaRPr lang="en-US" sz="1400" dirty="0"/>
          </a:p>
          <a:p>
            <a:endParaRPr lang="en-US" dirty="0"/>
          </a:p>
        </p:txBody>
      </p:sp>
    </p:spTree>
    <p:extLst>
      <p:ext uri="{BB962C8B-B14F-4D97-AF65-F5344CB8AC3E}">
        <p14:creationId xmlns:p14="http://schemas.microsoft.com/office/powerpoint/2010/main" val="616572674"/>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ee2d3d8-4737-4b44-b616-f92c5a07fd21">
      <UserInfo>
        <DisplayName>Zachary C Sherman</DisplayName>
        <AccountId>32</AccountId>
        <AccountType/>
      </UserInfo>
      <UserInfo>
        <DisplayName>Carlos Serrao</DisplayName>
        <AccountId>107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15F4427E906247BADFEFC339E1CD2E" ma:contentTypeVersion="12" ma:contentTypeDescription="Create a new document." ma:contentTypeScope="" ma:versionID="477d3b3fb1832a956bc2af92906dc290">
  <xsd:schema xmlns:xsd="http://www.w3.org/2001/XMLSchema" xmlns:xs="http://www.w3.org/2001/XMLSchema" xmlns:p="http://schemas.microsoft.com/office/2006/metadata/properties" xmlns:ns2="c014db73-3db9-4bdd-8b7c-aa505a637520" xmlns:ns3="eee2d3d8-4737-4b44-b616-f92c5a07fd21" targetNamespace="http://schemas.microsoft.com/office/2006/metadata/properties" ma:root="true" ma:fieldsID="cf83a3d3edfc67b3ad31fca4e93500dd" ns2:_="" ns3:_="">
    <xsd:import namespace="c014db73-3db9-4bdd-8b7c-aa505a637520"/>
    <xsd:import namespace="eee2d3d8-4737-4b44-b616-f92c5a07fd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14db73-3db9-4bdd-8b7c-aa505a637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e2d3d8-4737-4b44-b616-f92c5a07fd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4AF87E-C933-483F-97C1-F18E46A41887}">
  <ds:schemaRefs>
    <ds:schemaRef ds:uri="http://schemas.microsoft.com/office/2006/metadata/properties"/>
    <ds:schemaRef ds:uri="c014db73-3db9-4bdd-8b7c-aa505a637520"/>
    <ds:schemaRef ds:uri="http://www.w3.org/XML/1998/namespace"/>
    <ds:schemaRef ds:uri="http://purl.org/dc/term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eee2d3d8-4737-4b44-b616-f92c5a07fd21"/>
  </ds:schemaRefs>
</ds:datastoreItem>
</file>

<file path=customXml/itemProps2.xml><?xml version="1.0" encoding="utf-8"?>
<ds:datastoreItem xmlns:ds="http://schemas.openxmlformats.org/officeDocument/2006/customXml" ds:itemID="{456EAF6A-56EF-40C1-9469-8DF4A7FC0AE1}">
  <ds:schemaRefs>
    <ds:schemaRef ds:uri="http://schemas.microsoft.com/sharepoint/v3/contenttype/forms"/>
  </ds:schemaRefs>
</ds:datastoreItem>
</file>

<file path=customXml/itemProps3.xml><?xml version="1.0" encoding="utf-8"?>
<ds:datastoreItem xmlns:ds="http://schemas.openxmlformats.org/officeDocument/2006/customXml" ds:itemID="{4CC18959-37C3-49DD-B172-6D26428B93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14db73-3db9-4bdd-8b7c-aa505a637520"/>
    <ds:schemaRef ds:uri="eee2d3d8-4737-4b44-b616-f92c5a07f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Theme.thmx</Template>
  <TotalTime>474</TotalTime>
  <Words>1590</Words>
  <Application>Microsoft Office PowerPoint</Application>
  <PresentationFormat>On-screen Show (4:3)</PresentationFormat>
  <Paragraphs>203</Paragraphs>
  <Slides>36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Black</vt:lpstr>
      <vt:lpstr>Calibri</vt:lpstr>
      <vt:lpstr>Century Gothic</vt:lpstr>
      <vt:lpstr>Wingdings</vt:lpstr>
      <vt:lpstr>Default Theme</vt:lpstr>
      <vt:lpstr>PowerPoint Presentation</vt:lpstr>
      <vt:lpstr>What is Title IX?</vt:lpstr>
      <vt:lpstr>What Title IX is NOT</vt:lpstr>
      <vt:lpstr>What is Title IX?</vt:lpstr>
      <vt:lpstr>Did you know?</vt:lpstr>
      <vt:lpstr>I'm a Student Leader. What does that mean for me in regards to Title IX?</vt:lpstr>
      <vt:lpstr>Responsible Employee</vt:lpstr>
      <vt:lpstr>What a Responsible Employee  Must Say . . .</vt:lpstr>
      <vt:lpstr>Campus Security Authority (CSA)</vt:lpstr>
      <vt:lpstr>What Do I Report?</vt:lpstr>
      <vt:lpstr>Clery Act Categories of Crimes</vt:lpstr>
      <vt:lpstr>Prohibited Conduct </vt:lpstr>
      <vt:lpstr>Scope of Policy</vt:lpstr>
      <vt:lpstr>Scope of Policy</vt:lpstr>
      <vt:lpstr>Not Within the Scope</vt:lpstr>
      <vt:lpstr>Minors on Campus</vt:lpstr>
      <vt:lpstr>How Do I Report?</vt:lpstr>
      <vt:lpstr>Incident Reports</vt:lpstr>
      <vt:lpstr>PSU Title IX Coordinator</vt:lpstr>
      <vt:lpstr>Writing a TIX Incident Report</vt:lpstr>
      <vt:lpstr>What Do I Say When Someone Discloses to Me?</vt:lpstr>
      <vt:lpstr>Responding to Disclosure</vt:lpstr>
      <vt:lpstr>Confidential Resources</vt:lpstr>
      <vt:lpstr>Availability of Counseling and Advocacy</vt:lpstr>
      <vt:lpstr>What Happens After A Report is Made?</vt:lpstr>
      <vt:lpstr>Interim Measures</vt:lpstr>
      <vt:lpstr>Culture Building</vt:lpstr>
      <vt:lpstr>Consent Defined</vt:lpstr>
      <vt:lpstr>Bystander Intervention</vt:lpstr>
      <vt:lpstr>Social Media</vt:lpstr>
      <vt:lpstr>PowerPoint Presentation</vt:lpstr>
      <vt:lpstr>Recognizing Trauma</vt:lpstr>
      <vt:lpstr>How do you help?</vt:lpstr>
      <vt:lpstr>Grounding Techniques for those in Crisis</vt:lpstr>
      <vt:lpstr>Building Culture</vt:lpstr>
      <vt:lpstr>PowerPoint Presentation</vt:lpstr>
    </vt:vector>
  </TitlesOfParts>
  <Company>Crossroads Church of the Nazarene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Jones</dc:creator>
  <cp:lastModifiedBy>Lovelace, Rhonda</cp:lastModifiedBy>
  <cp:revision>167</cp:revision>
  <dcterms:created xsi:type="dcterms:W3CDTF">2018-08-20T22:19:49Z</dcterms:created>
  <dcterms:modified xsi:type="dcterms:W3CDTF">2025-09-25T22:29:50Z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0x0101006815F4427E906247BADFEFC339E1CD2E</vt:lpwstr>
  </property>
  <property fmtid="{D5CDD505-2E9C-101B-9397-08002B2CF9AE}" pid="3" name="Order">
    <vt:r8>111100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IsMyDocuments">
    <vt:bool>true</vt:bool>
  </property>
</Properties>
</file>